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71" r:id="rId2"/>
    <p:sldId id="269" r:id="rId3"/>
    <p:sldId id="270" r:id="rId4"/>
    <p:sldId id="46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465" r:id="rId41"/>
    <p:sldId id="464" r:id="rId42"/>
    <p:sldId id="312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8"/>
  </p:normalViewPr>
  <p:slideViewPr>
    <p:cSldViewPr snapToGrid="0" snapToObjects="1">
      <p:cViewPr>
        <p:scale>
          <a:sx n="45" d="100"/>
          <a:sy n="45" d="100"/>
        </p:scale>
        <p:origin x="10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State to </a:t>
            </a:r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sign the U.S. constitution in 1787.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95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MOST IMPORTANT SECRET : If a Delaware company does not have a physical place of business in the state, it generally does not have to pay income tax in Delaware.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2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Generally, if a person holds shares of a Delaware company, but does not reside there, the person does not have to pay income tax in Delaware.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addition, Delaware does not have a sales tax.  CHINOIS FROM NYC. DE = SOMETIMES BLACKLISTED BY APPLE FOR 1-2 WEEKS AFTER LAUNCHING A NEW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1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Generally, if a person holds shares of a Delaware company, but does not reside there, no succession duties are payable in Delaware when the person 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7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Delaware has enacted a series of corporate laws that are favorable to companies and recognize the freedom to contract.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These laws are among the most advanced and flexible in the United States.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Delaware legislature constantly updates these laws in order to maintain their effectiveness.  MBNA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Delaware, there is a specialized court in corporate law called the Court of Chancery. The Court relies on case law developed over more than 200 years, which insures a great deal of consistency in the decisions it makes.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VERY DIFFICULT TO BECOME A JUDGE IN THIS COURT.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cost of creating a Delaware company is among the lowest in the United States.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As for the annual corporate tax, it is comparable to the corporate tax paid elsewhere in the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1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Delaware, it is possible to create a company in just half an hour. FLORIDA = NO EXPRESS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98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It is very easy to create a company in Delaware, especially when you use the services of an attorney or a firm specialized in the creation of U.S. companies.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CorpoMax is a Registered Agent with Online Access (Online Agent)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Good Standing: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75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IN LAS VEGAS</a:t>
            </a:r>
          </a:p>
        </p:txBody>
      </p:sp>
    </p:spTree>
    <p:extLst>
      <p:ext uri="{BB962C8B-B14F-4D97-AF65-F5344CB8AC3E}">
        <p14:creationId xmlns:p14="http://schemas.microsoft.com/office/powerpoint/2010/main" val="394198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Each year, a survey is conducted among the 1,000 largest U.S. law firms. This survey includes the best place to start a company in the United States. Invariably for more than 20 years, Delaware has always finished at the top of this survey. In addition, over 95% of CorpoMax customers choose Delaware.</a:t>
            </a:r>
          </a:p>
          <a:p>
            <a:pPr marL="457200" indent="-457200">
              <a:buAutoNum type="arabicParenR"/>
            </a:pPr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AutoNum type="arabicParenR"/>
            </a:pPr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You don't choose a jurisdiction to create a company like you choose a television in a big-box store. If you do not have the knowledge or training to choose the location of your American company, I strongly recommend that you seek the services of a U.S. lawyer, accountant, or tax expert.</a:t>
            </a:r>
          </a:p>
          <a:p>
            <a:pPr marL="457200" indent="-457200">
              <a:buAutoNum type="arabicParenR"/>
            </a:pPr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AutoNum type="arabicParenR"/>
            </a:pPr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Starting an American business is a serious operation. The search for quality information must be just as serious. In other words, be careful what you read in some blogs published by non-professionals.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8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Delaware? We usually say: Dela - where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9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897C9-A221-4B5C-BF9A-D363481A7F63}" type="slidenum">
              <a:rPr lang="fr-CA" smtClean="0"/>
              <a:pPr/>
              <a:t>42</a:t>
            </a:fld>
            <a:endParaRPr lang="fr-CA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854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Delegations from around the world come to Delaware to learn and understand the functioning of its corporate system, which is absolutely unique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5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Delaware’s public records contain the name of the company, its legal form, the date of its creation, and the name and address of its registered agent.</a:t>
            </a: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However, these records do not contain the name or address of the company’s shareholders, directors, or officers, unless this information was mentioned in the certificate of creation, which is rare.</a:t>
            </a: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absence of this information is particular to Delaware. In most states, the public records generally contain the name and address of the company’s directors and officers.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Delaware does not require a minimum investment in the company. The shares need not have a par value, and a paid-up share capital of $1 is sufficient.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7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company created in Delaware has no obligation to have a bank account in this state.</a:t>
            </a: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fact, there is no obligation for a Delaware company to have a bank account in the United States.</a:t>
            </a: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But it is normal and especially logical for a U.S. company to have a bank account on U.S.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3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company created in Delaware has no obligation to have its head office or principal place of business in the state.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But what we often see is a head office in Delaware and a principal place of business in another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7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single individual can be a shareholder, director, and officer of a Delaware company, all at the same time.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minimum is, therefore, one person. In addition, there is no obligation to reside in Delaware or even hold meetings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directors of a company created in Delaware are free to establish the selling price of the company’s shares.</a:t>
            </a:r>
          </a:p>
          <a:p>
            <a:endParaRPr lang="en-US" sz="2200" b="0" i="0" u="none" strike="noStrik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They can also adopt, amend, or repeal any of the company’s by-laws. In other words, they have a lot of freedom.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umbn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10173195" y="0"/>
            <a:ext cx="1422787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-1" y="-15677"/>
            <a:ext cx="12192001" cy="13757077"/>
          </a:xfrm>
          <a:prstGeom prst="rect">
            <a:avLst/>
          </a:prstGeom>
          <a:solidFill>
            <a:srgbClr val="007D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41125" y="751788"/>
            <a:ext cx="9290945" cy="5600304"/>
          </a:xfrm>
          <a:prstGeom prst="rect">
            <a:avLst/>
          </a:prstGeom>
          <a:effectLst>
            <a:outerShdw blurRad="38100" dist="25400" dir="3271247" rotWithShape="0">
              <a:srgbClr val="000000">
                <a:alpha val="60478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8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0009" y="6850161"/>
            <a:ext cx="8753178" cy="475415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LT blan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4464" y="11853961"/>
            <a:ext cx="24384597" cy="1900139"/>
          </a:xfrm>
          <a:prstGeom prst="rect">
            <a:avLst/>
          </a:prstGeom>
          <a:solidFill>
            <a:srgbClr val="007D96"/>
          </a:solidFill>
          <a:ln w="12700">
            <a:miter lim="400000"/>
          </a:ln>
          <a:effectLst>
            <a:outerShdw blurRad="38100" dist="25400" dir="5400000" rotWithShape="0">
              <a:srgbClr val="0D2363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440828" y="11951047"/>
            <a:ext cx="23502342" cy="1705968"/>
          </a:xfrm>
          <a:prstGeom prst="rect">
            <a:avLst/>
          </a:prstGeom>
          <a:effectLst>
            <a:outerShdw blurRad="25400" dist="25400" dir="3271247" rotWithShape="0">
              <a:srgbClr val="0D2363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LT 2 6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4464" y="10568185"/>
            <a:ext cx="24384597" cy="3173215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606501" y="10905926"/>
            <a:ext cx="23502342" cy="2497734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LT 2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4464" y="10568185"/>
            <a:ext cx="24384597" cy="3173215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606501" y="10905926"/>
            <a:ext cx="23502342" cy="2497734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-298" y="4861"/>
            <a:ext cx="8129986" cy="13718978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440829" y="345826"/>
            <a:ext cx="7247733" cy="13024347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6" name="Rectangle"/>
          <p:cNvSpPr/>
          <p:nvPr/>
        </p:nvSpPr>
        <p:spPr>
          <a:xfrm>
            <a:off x="16255702" y="4861"/>
            <a:ext cx="8129985" cy="13718978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16696828" y="345826"/>
            <a:ext cx="7247733" cy="13024347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Break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>
            <a:spLocks noGrp="1"/>
          </p:cNvSpPr>
          <p:nvPr>
            <p:ph type="title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10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Sub Chroma copy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10648057" y="-1"/>
            <a:ext cx="13761343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04" name="Title Text"/>
          <p:cNvSpPr>
            <a:spLocks noGrp="1"/>
          </p:cNvSpPr>
          <p:nvPr>
            <p:ph type="title"/>
          </p:nvPr>
        </p:nvSpPr>
        <p:spPr>
          <a:xfrm>
            <a:off x="441920" y="497482"/>
            <a:ext cx="9734848" cy="1984873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934" y="3215729"/>
            <a:ext cx="9382820" cy="7284542"/>
          </a:xfrm>
          <a:prstGeom prst="rect">
            <a:avLst/>
          </a:prstGeom>
        </p:spPr>
        <p:txBody>
          <a:bodyPr anchor="t"/>
          <a:lstStyle>
            <a:lvl1pPr marL="561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175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10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45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80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end 3 copy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1"/>
          <p:cNvSpPr txBox="1"/>
          <p:nvPr/>
        </p:nvSpPr>
        <p:spPr>
          <a:xfrm>
            <a:off x="4205124" y="1394931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</a:t>
            </a:r>
          </a:p>
        </p:txBody>
      </p:sp>
      <p:sp>
        <p:nvSpPr>
          <p:cNvPr id="214" name="2"/>
          <p:cNvSpPr txBox="1"/>
          <p:nvPr/>
        </p:nvSpPr>
        <p:spPr>
          <a:xfrm>
            <a:off x="4205124" y="5062207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</a:t>
            </a:r>
          </a:p>
        </p:txBody>
      </p:sp>
      <p:sp>
        <p:nvSpPr>
          <p:cNvPr id="215" name="3"/>
          <p:cNvSpPr txBox="1"/>
          <p:nvPr/>
        </p:nvSpPr>
        <p:spPr>
          <a:xfrm>
            <a:off x="4205124" y="8729483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3</a:t>
            </a:r>
          </a:p>
        </p:txBody>
      </p:sp>
      <p:sp>
        <p:nvSpPr>
          <p:cNvPr id="216" name="Rectangle"/>
          <p:cNvSpPr/>
          <p:nvPr/>
        </p:nvSpPr>
        <p:spPr>
          <a:xfrm>
            <a:off x="10009444" y="1601966"/>
            <a:ext cx="13775170" cy="1051206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pic>
        <p:nvPicPr>
          <p:cNvPr id="217" name="Depositphotos_104176306_original.jpg" descr="Depositphotos_104176306_original.jpg"/>
          <p:cNvPicPr>
            <a:picLocks noChangeAspect="1"/>
          </p:cNvPicPr>
          <p:nvPr/>
        </p:nvPicPr>
        <p:blipFill>
          <a:blip r:embed="rId2"/>
          <a:srcRect l="289" t="5794" b="1194"/>
          <a:stretch>
            <a:fillRect/>
          </a:stretch>
        </p:blipFill>
        <p:spPr>
          <a:xfrm>
            <a:off x="10334385" y="1915280"/>
            <a:ext cx="13125287" cy="9885440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</p:pic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end 1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"/>
          <p:cNvSpPr/>
          <p:nvPr/>
        </p:nvSpPr>
        <p:spPr>
          <a:xfrm>
            <a:off x="10009444" y="1601966"/>
            <a:ext cx="13775170" cy="1051206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26" name="Rectangle"/>
          <p:cNvSpPr/>
          <p:nvPr/>
        </p:nvSpPr>
        <p:spPr>
          <a:xfrm>
            <a:off x="10334385" y="1915280"/>
            <a:ext cx="13125287" cy="9885440"/>
          </a:xfrm>
          <a:prstGeom prst="rect">
            <a:avLst/>
          </a:prstGeom>
          <a:solidFill>
            <a:srgbClr val="70BF41"/>
          </a:solidFill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27" name="1"/>
          <p:cNvSpPr txBox="1"/>
          <p:nvPr/>
        </p:nvSpPr>
        <p:spPr>
          <a:xfrm>
            <a:off x="4205124" y="1394931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</a:t>
            </a:r>
          </a:p>
        </p:txBody>
      </p:sp>
      <p:sp>
        <p:nvSpPr>
          <p:cNvPr id="228" name="2"/>
          <p:cNvSpPr txBox="1"/>
          <p:nvPr/>
        </p:nvSpPr>
        <p:spPr>
          <a:xfrm>
            <a:off x="4205124" y="5062207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</a:t>
            </a:r>
          </a:p>
        </p:txBody>
      </p:sp>
      <p:sp>
        <p:nvSpPr>
          <p:cNvPr id="229" name="3"/>
          <p:cNvSpPr txBox="1"/>
          <p:nvPr/>
        </p:nvSpPr>
        <p:spPr>
          <a:xfrm>
            <a:off x="4205124" y="8729483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3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end 2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"/>
          <p:cNvSpPr/>
          <p:nvPr/>
        </p:nvSpPr>
        <p:spPr>
          <a:xfrm>
            <a:off x="10009444" y="1601966"/>
            <a:ext cx="13775170" cy="1051206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38" name="Rectangle"/>
          <p:cNvSpPr/>
          <p:nvPr/>
        </p:nvSpPr>
        <p:spPr>
          <a:xfrm>
            <a:off x="10334385" y="1915280"/>
            <a:ext cx="13125287" cy="9885440"/>
          </a:xfrm>
          <a:prstGeom prst="rect">
            <a:avLst/>
          </a:prstGeom>
          <a:solidFill>
            <a:srgbClr val="70BF41"/>
          </a:solidFill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39" name="1"/>
          <p:cNvSpPr txBox="1"/>
          <p:nvPr/>
        </p:nvSpPr>
        <p:spPr>
          <a:xfrm>
            <a:off x="4205124" y="1394931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</a:t>
            </a:r>
          </a:p>
        </p:txBody>
      </p:sp>
      <p:sp>
        <p:nvSpPr>
          <p:cNvPr id="240" name="2"/>
          <p:cNvSpPr txBox="1"/>
          <p:nvPr/>
        </p:nvSpPr>
        <p:spPr>
          <a:xfrm>
            <a:off x="4205124" y="5062207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</a:t>
            </a:r>
          </a:p>
        </p:txBody>
      </p:sp>
      <p:sp>
        <p:nvSpPr>
          <p:cNvPr id="241" name="3"/>
          <p:cNvSpPr txBox="1"/>
          <p:nvPr/>
        </p:nvSpPr>
        <p:spPr>
          <a:xfrm>
            <a:off x="4205124" y="8729483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3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2304" y="-657040"/>
            <a:ext cx="24383999" cy="112487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208683" y="8967489"/>
            <a:ext cx="21966635" cy="148746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8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1208681" y="11318279"/>
            <a:ext cx="21966637" cy="742692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Line"/>
          <p:cNvSpPr/>
          <p:nvPr/>
        </p:nvSpPr>
        <p:spPr>
          <a:xfrm>
            <a:off x="1142983" y="10886613"/>
            <a:ext cx="21966635" cy="1"/>
          </a:xfrm>
          <a:prstGeom prst="line">
            <a:avLst/>
          </a:prstGeom>
          <a:ln w="76200">
            <a:solidFill>
              <a:srgbClr val="FA73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end 3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"/>
          <p:cNvSpPr/>
          <p:nvPr/>
        </p:nvSpPr>
        <p:spPr>
          <a:xfrm>
            <a:off x="10009444" y="1601966"/>
            <a:ext cx="13775170" cy="10512068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50" name="Rectangle"/>
          <p:cNvSpPr/>
          <p:nvPr/>
        </p:nvSpPr>
        <p:spPr>
          <a:xfrm>
            <a:off x="10334385" y="1915280"/>
            <a:ext cx="13125287" cy="9885440"/>
          </a:xfrm>
          <a:prstGeom prst="rect">
            <a:avLst/>
          </a:prstGeom>
          <a:solidFill>
            <a:srgbClr val="70BF41"/>
          </a:solidFill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251" name="1"/>
          <p:cNvSpPr txBox="1"/>
          <p:nvPr/>
        </p:nvSpPr>
        <p:spPr>
          <a:xfrm>
            <a:off x="4205124" y="1394931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1</a:t>
            </a:r>
          </a:p>
        </p:txBody>
      </p:sp>
      <p:sp>
        <p:nvSpPr>
          <p:cNvPr id="252" name="2"/>
          <p:cNvSpPr txBox="1"/>
          <p:nvPr/>
        </p:nvSpPr>
        <p:spPr>
          <a:xfrm>
            <a:off x="4205124" y="5062207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</a:t>
            </a:r>
          </a:p>
        </p:txBody>
      </p:sp>
      <p:sp>
        <p:nvSpPr>
          <p:cNvPr id="253" name="3"/>
          <p:cNvSpPr txBox="1"/>
          <p:nvPr/>
        </p:nvSpPr>
        <p:spPr>
          <a:xfrm>
            <a:off x="4205124" y="8729483"/>
            <a:ext cx="1564135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3</a:t>
            </a:r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Section B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1" name="Rectangle"/>
          <p:cNvSpPr/>
          <p:nvPr/>
        </p:nvSpPr>
        <p:spPr>
          <a:xfrm>
            <a:off x="-298" y="7645697"/>
            <a:ext cx="24384597" cy="4381203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651470" y="8983315"/>
            <a:ext cx="23081059" cy="1705968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478"/>
              </a:srgb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8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idx="1"/>
          </p:nvPr>
        </p:nvSpPr>
        <p:spPr>
          <a:xfrm>
            <a:off x="-28873" y="10622855"/>
            <a:ext cx="23081057" cy="690314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6350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12700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9050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25400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Left Narrow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92000" y="6878848"/>
            <a:ext cx="10795794" cy="540757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12192000" y="1829546"/>
            <a:ext cx="10431761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478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Image"/>
          <p:cNvSpPr>
            <a:spLocks noGrp="1"/>
          </p:cNvSpPr>
          <p:nvPr>
            <p:ph type="pic" idx="21"/>
          </p:nvPr>
        </p:nvSpPr>
        <p:spPr>
          <a:xfrm>
            <a:off x="-116500" y="-37936"/>
            <a:ext cx="12242832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enter Lef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92000" y="6878848"/>
            <a:ext cx="10795794" cy="540757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2192000" y="1829546"/>
            <a:ext cx="10431761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478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Image"/>
          <p:cNvSpPr>
            <a:spLocks noGrp="1"/>
          </p:cNvSpPr>
          <p:nvPr>
            <p:ph type="pic" idx="21"/>
          </p:nvPr>
        </p:nvSpPr>
        <p:spPr>
          <a:xfrm>
            <a:off x="-131475" y="-37936"/>
            <a:ext cx="13827230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Righ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xfrm>
            <a:off x="1574486" y="1825708"/>
            <a:ext cx="10431761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4486" y="6878848"/>
            <a:ext cx="10431761" cy="542223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Image"/>
          <p:cNvSpPr>
            <a:spLocks noGrp="1"/>
          </p:cNvSpPr>
          <p:nvPr>
            <p:ph type="pic" idx="21"/>
          </p:nvPr>
        </p:nvSpPr>
        <p:spPr>
          <a:xfrm>
            <a:off x="13485200" y="-37936"/>
            <a:ext cx="12242832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Right large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Text"/>
          <p:cNvSpPr txBox="1">
            <a:spLocks noGrp="1"/>
          </p:cNvSpPr>
          <p:nvPr>
            <p:ph type="title"/>
          </p:nvPr>
        </p:nvSpPr>
        <p:spPr>
          <a:xfrm>
            <a:off x="956590" y="-391381"/>
            <a:ext cx="8385116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0072" y="5499100"/>
            <a:ext cx="6958153" cy="542223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Image"/>
          <p:cNvSpPr>
            <a:spLocks noGrp="1"/>
          </p:cNvSpPr>
          <p:nvPr>
            <p:ph type="pic" idx="21"/>
          </p:nvPr>
        </p:nvSpPr>
        <p:spPr>
          <a:xfrm>
            <a:off x="9785929" y="-37936"/>
            <a:ext cx="16393531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Left large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Text"/>
          <p:cNvSpPr txBox="1">
            <a:spLocks noGrp="1"/>
          </p:cNvSpPr>
          <p:nvPr>
            <p:ph type="title"/>
          </p:nvPr>
        </p:nvSpPr>
        <p:spPr>
          <a:xfrm>
            <a:off x="15410877" y="-643116"/>
            <a:ext cx="8385116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124358" y="5247364"/>
            <a:ext cx="6958153" cy="542223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Image"/>
          <p:cNvSpPr>
            <a:spLocks noGrp="1"/>
          </p:cNvSpPr>
          <p:nvPr>
            <p:ph type="pic" idx="21"/>
          </p:nvPr>
        </p:nvSpPr>
        <p:spPr>
          <a:xfrm>
            <a:off x="-154941" y="-31785"/>
            <a:ext cx="16393531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enter Righ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Text"/>
          <p:cNvSpPr txBox="1">
            <a:spLocks noGrp="1"/>
          </p:cNvSpPr>
          <p:nvPr>
            <p:ph type="title"/>
          </p:nvPr>
        </p:nvSpPr>
        <p:spPr>
          <a:xfrm>
            <a:off x="956590" y="-391381"/>
            <a:ext cx="8385116" cy="5099001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0072" y="5499100"/>
            <a:ext cx="6958153" cy="542223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Image"/>
          <p:cNvSpPr>
            <a:spLocks noGrp="1"/>
          </p:cNvSpPr>
          <p:nvPr>
            <p:ph type="pic" idx="21"/>
          </p:nvPr>
        </p:nvSpPr>
        <p:spPr>
          <a:xfrm>
            <a:off x="12061188" y="-37936"/>
            <a:ext cx="13840618" cy="13841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f Picture Bottom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1758999" y="1964784"/>
            <a:ext cx="9140793" cy="3908497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209758" y="1756405"/>
            <a:ext cx="9140793" cy="60328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110809_familychineseoahu_en_02390_2880x1921.jpeg"/>
          <p:cNvSpPr>
            <a:spLocks noGrp="1"/>
          </p:cNvSpPr>
          <p:nvPr>
            <p:ph type="pic" idx="21"/>
          </p:nvPr>
        </p:nvSpPr>
        <p:spPr>
          <a:xfrm>
            <a:off x="1389" y="2098942"/>
            <a:ext cx="24381126" cy="162667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kew Picture Lef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Image"/>
          <p:cNvSpPr>
            <a:spLocks noGrp="1"/>
          </p:cNvSpPr>
          <p:nvPr>
            <p:ph type="pic" idx="21"/>
          </p:nvPr>
        </p:nvSpPr>
        <p:spPr>
          <a:xfrm>
            <a:off x="-2838465" y="-181316"/>
            <a:ext cx="21050676" cy="140337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3" name="Title Text"/>
          <p:cNvSpPr txBox="1">
            <a:spLocks noGrp="1"/>
          </p:cNvSpPr>
          <p:nvPr>
            <p:ph type="title"/>
          </p:nvPr>
        </p:nvSpPr>
        <p:spPr>
          <a:xfrm>
            <a:off x="14763086" y="2353790"/>
            <a:ext cx="7931815" cy="5039446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 algn="l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97940" y="8655356"/>
            <a:ext cx="7620364" cy="50394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L Chroma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70743" y="-1"/>
            <a:ext cx="13761343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45" name="Title Text"/>
          <p:cNvSpPr>
            <a:spLocks noGrp="1"/>
          </p:cNvSpPr>
          <p:nvPr>
            <p:ph type="title"/>
          </p:nvPr>
        </p:nvSpPr>
        <p:spPr>
          <a:xfrm>
            <a:off x="14386917" y="2946300"/>
            <a:ext cx="9226551" cy="7823400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kew Picture Righ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Image"/>
          <p:cNvSpPr>
            <a:spLocks noGrp="1"/>
          </p:cNvSpPr>
          <p:nvPr>
            <p:ph type="pic" idx="21"/>
          </p:nvPr>
        </p:nvSpPr>
        <p:spPr>
          <a:xfrm>
            <a:off x="6773416" y="-250157"/>
            <a:ext cx="21254606" cy="14171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3" name="Title Text"/>
          <p:cNvSpPr txBox="1">
            <a:spLocks noGrp="1"/>
          </p:cNvSpPr>
          <p:nvPr>
            <p:ph type="title"/>
          </p:nvPr>
        </p:nvSpPr>
        <p:spPr>
          <a:xfrm>
            <a:off x="1717753" y="2119676"/>
            <a:ext cx="9281209" cy="5273560"/>
          </a:xfrm>
          <a:prstGeom prst="rect">
            <a:avLst/>
          </a:prstGeom>
          <a:effectLst>
            <a:outerShdw blurRad="25400" dist="25400" dir="3271247" rotWithShape="0">
              <a:srgbClr val="000000">
                <a:alpha val="20000"/>
              </a:srgbClr>
            </a:outerShdw>
          </a:effectLst>
        </p:spPr>
        <p:txBody>
          <a:bodyPr anchor="b"/>
          <a:lstStyle>
            <a:lvl1pPr algn="l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17753" y="8443030"/>
            <a:ext cx="7702856" cy="474832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2286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4572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6858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914400" algn="ctr">
              <a:lnSpc>
                <a:spcPct val="90000"/>
              </a:lnSpc>
              <a:spcBef>
                <a:spcPts val="5200"/>
              </a:spcBef>
              <a:buSzTx/>
              <a:buNone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Wide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Image"/>
          <p:cNvSpPr>
            <a:spLocks noGrp="1"/>
          </p:cNvSpPr>
          <p:nvPr>
            <p:ph type="pic" idx="21"/>
          </p:nvPr>
        </p:nvSpPr>
        <p:spPr>
          <a:xfrm>
            <a:off x="-130464" y="-25087"/>
            <a:ext cx="13783228" cy="13829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3" name="110809_familychineseoahu_en_02390_2880x1921.jpeg"/>
          <p:cNvSpPr>
            <a:spLocks noGrp="1"/>
          </p:cNvSpPr>
          <p:nvPr>
            <p:ph type="pic" idx="22"/>
          </p:nvPr>
        </p:nvSpPr>
        <p:spPr>
          <a:xfrm>
            <a:off x="8027552" y="0"/>
            <a:ext cx="20557683" cy="13715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Tall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Image"/>
          <p:cNvSpPr>
            <a:spLocks noGrp="1"/>
          </p:cNvSpPr>
          <p:nvPr>
            <p:ph type="pic" sz="half" idx="21"/>
          </p:nvPr>
        </p:nvSpPr>
        <p:spPr>
          <a:xfrm>
            <a:off x="-82691" y="-25067"/>
            <a:ext cx="9145610" cy="138415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2" name="110809_familychineseoahu_en_02390_2880x1921.jpeg"/>
          <p:cNvSpPr>
            <a:spLocks noGrp="1"/>
          </p:cNvSpPr>
          <p:nvPr>
            <p:ph type="pic" idx="22"/>
          </p:nvPr>
        </p:nvSpPr>
        <p:spPr>
          <a:xfrm>
            <a:off x="1913029" y="0"/>
            <a:ext cx="20557942" cy="1371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3" name="110809_familychineseoahu_en_02390_2880x1921.jpeg"/>
          <p:cNvSpPr>
            <a:spLocks noGrp="1"/>
          </p:cNvSpPr>
          <p:nvPr>
            <p:ph type="pic" idx="23"/>
          </p:nvPr>
        </p:nvSpPr>
        <p:spPr>
          <a:xfrm>
            <a:off x="10069031" y="0"/>
            <a:ext cx="20557942" cy="1371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Wide Top 2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110809_familychineseoahu_en_02390_2880x1921.jpeg"/>
          <p:cNvSpPr>
            <a:spLocks noGrp="1"/>
          </p:cNvSpPr>
          <p:nvPr>
            <p:ph type="pic" idx="21"/>
          </p:nvPr>
        </p:nvSpPr>
        <p:spPr>
          <a:xfrm>
            <a:off x="1418" y="-4657458"/>
            <a:ext cx="24381126" cy="162667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2" name="Image"/>
          <p:cNvSpPr>
            <a:spLocks noGrp="1"/>
          </p:cNvSpPr>
          <p:nvPr>
            <p:ph type="pic" sz="half" idx="22"/>
          </p:nvPr>
        </p:nvSpPr>
        <p:spPr>
          <a:xfrm>
            <a:off x="-130434" y="7039579"/>
            <a:ext cx="13800596" cy="6734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3" name="110809_familychineseoahu_en_02390_2880x1921.jpeg"/>
          <p:cNvSpPr>
            <a:spLocks noGrp="1"/>
          </p:cNvSpPr>
          <p:nvPr>
            <p:ph type="pic" sz="half" idx="23"/>
          </p:nvPr>
        </p:nvSpPr>
        <p:spPr>
          <a:xfrm>
            <a:off x="12262927" y="6331393"/>
            <a:ext cx="12170189" cy="81197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L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110809_familychineseoahu_en_02390_2880x1921.jpeg"/>
          <p:cNvSpPr>
            <a:spLocks noGrp="1"/>
          </p:cNvSpPr>
          <p:nvPr>
            <p:ph type="pic" idx="21"/>
          </p:nvPr>
        </p:nvSpPr>
        <p:spPr>
          <a:xfrm>
            <a:off x="-2447660" y="-1800"/>
            <a:ext cx="20558158" cy="137161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2" name="Image"/>
          <p:cNvSpPr>
            <a:spLocks noGrp="1"/>
          </p:cNvSpPr>
          <p:nvPr>
            <p:ph type="pic" sz="half" idx="22"/>
          </p:nvPr>
        </p:nvSpPr>
        <p:spPr>
          <a:xfrm>
            <a:off x="15668339" y="6890958"/>
            <a:ext cx="9772209" cy="68710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3" name="110809_familychineseoahu_en_02390_2880x1921.jpeg"/>
          <p:cNvSpPr>
            <a:spLocks noGrp="1"/>
          </p:cNvSpPr>
          <p:nvPr>
            <p:ph type="pic" sz="half" idx="23"/>
          </p:nvPr>
        </p:nvSpPr>
        <p:spPr>
          <a:xfrm>
            <a:off x="14969602" y="2626"/>
            <a:ext cx="10199138" cy="68047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R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110809_familychineseoahu_en_02390_2880x1921.jpeg"/>
          <p:cNvSpPr>
            <a:spLocks noGrp="1"/>
          </p:cNvSpPr>
          <p:nvPr>
            <p:ph type="pic" idx="21"/>
          </p:nvPr>
        </p:nvSpPr>
        <p:spPr>
          <a:xfrm>
            <a:off x="6396283" y="-1702"/>
            <a:ext cx="20563118" cy="13719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2" name="Image"/>
          <p:cNvSpPr>
            <a:spLocks noGrp="1"/>
          </p:cNvSpPr>
          <p:nvPr>
            <p:ph type="pic" sz="half" idx="22"/>
          </p:nvPr>
        </p:nvSpPr>
        <p:spPr>
          <a:xfrm>
            <a:off x="-94212" y="6886881"/>
            <a:ext cx="10119333" cy="68658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3" name="110809_familychineseoahu_en_02390_2880x1921.jpeg"/>
          <p:cNvSpPr>
            <a:spLocks noGrp="1"/>
          </p:cNvSpPr>
          <p:nvPr>
            <p:ph type="pic" sz="half" idx="23"/>
          </p:nvPr>
        </p:nvSpPr>
        <p:spPr>
          <a:xfrm>
            <a:off x="-639573" y="-2605"/>
            <a:ext cx="10204899" cy="6808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Wide Top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110809_familychineseoahu_en_02390_2880x1921.jpeg"/>
          <p:cNvSpPr>
            <a:spLocks noGrp="1"/>
          </p:cNvSpPr>
          <p:nvPr>
            <p:ph type="pic" idx="21"/>
          </p:nvPr>
        </p:nvSpPr>
        <p:spPr>
          <a:xfrm>
            <a:off x="-4903" y="-4764475"/>
            <a:ext cx="24381226" cy="162668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2" name="Image"/>
          <p:cNvSpPr>
            <a:spLocks noGrp="1"/>
          </p:cNvSpPr>
          <p:nvPr>
            <p:ph type="pic" sz="quarter" idx="22"/>
          </p:nvPr>
        </p:nvSpPr>
        <p:spPr>
          <a:xfrm>
            <a:off x="-83379" y="6794206"/>
            <a:ext cx="9145610" cy="69575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3" name="110809_familychineseoahu_en_02390_2880x1921.jpeg"/>
          <p:cNvSpPr>
            <a:spLocks noGrp="1"/>
          </p:cNvSpPr>
          <p:nvPr>
            <p:ph type="pic" sz="half" idx="23"/>
          </p:nvPr>
        </p:nvSpPr>
        <p:spPr>
          <a:xfrm>
            <a:off x="7023961" y="6809189"/>
            <a:ext cx="10336077" cy="6896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4" name="110809_familychineseoahu_en_02390_2880x1921.jpeg"/>
          <p:cNvSpPr>
            <a:spLocks noGrp="1"/>
          </p:cNvSpPr>
          <p:nvPr>
            <p:ph type="pic" sz="half" idx="24"/>
          </p:nvPr>
        </p:nvSpPr>
        <p:spPr>
          <a:xfrm>
            <a:off x="15180653" y="6809189"/>
            <a:ext cx="10336076" cy="6896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Wide Top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110809_familychineseoahu_en_02390_2880x1921.jpeg"/>
          <p:cNvSpPr>
            <a:spLocks noGrp="1"/>
          </p:cNvSpPr>
          <p:nvPr>
            <p:ph type="pic" sz="half" idx="21"/>
          </p:nvPr>
        </p:nvSpPr>
        <p:spPr>
          <a:xfrm>
            <a:off x="1932" y="-678636"/>
            <a:ext cx="12143502" cy="8101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3" name="Image"/>
          <p:cNvSpPr>
            <a:spLocks noGrp="1"/>
          </p:cNvSpPr>
          <p:nvPr>
            <p:ph type="pic" sz="quarter" idx="22"/>
          </p:nvPr>
        </p:nvSpPr>
        <p:spPr>
          <a:xfrm>
            <a:off x="-83379" y="6809842"/>
            <a:ext cx="9145610" cy="69592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4" name="110809_familychineseoahu_en_02390_2880x1921.jpeg"/>
          <p:cNvSpPr>
            <a:spLocks noGrp="1"/>
          </p:cNvSpPr>
          <p:nvPr>
            <p:ph type="pic" sz="half" idx="23"/>
          </p:nvPr>
        </p:nvSpPr>
        <p:spPr>
          <a:xfrm>
            <a:off x="7023961" y="6825622"/>
            <a:ext cx="10336077" cy="6896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5" name="110809_familychineseoahu_en_02390_2880x1921.jpeg"/>
          <p:cNvSpPr>
            <a:spLocks noGrp="1"/>
          </p:cNvSpPr>
          <p:nvPr>
            <p:ph type="pic" sz="half" idx="24"/>
          </p:nvPr>
        </p:nvSpPr>
        <p:spPr>
          <a:xfrm>
            <a:off x="15180653" y="6825622"/>
            <a:ext cx="10336076" cy="6896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6" name="110809_familychineseoahu_en_02390_2880x1921.jpeg"/>
          <p:cNvSpPr>
            <a:spLocks noGrp="1"/>
          </p:cNvSpPr>
          <p:nvPr>
            <p:ph type="pic" sz="half" idx="25"/>
          </p:nvPr>
        </p:nvSpPr>
        <p:spPr>
          <a:xfrm>
            <a:off x="12229894" y="-678697"/>
            <a:ext cx="12143589" cy="81020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Contact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16-Vincent_Allard (flip).jpg" descr="16-Vincent_Allard (flip).jpg"/>
          <p:cNvPicPr>
            <a:picLocks noChangeAspect="1"/>
          </p:cNvPicPr>
          <p:nvPr/>
        </p:nvPicPr>
        <p:blipFill>
          <a:blip r:embed="rId2"/>
          <a:srcRect t="2101" b="2103"/>
          <a:stretch>
            <a:fillRect/>
          </a:stretch>
        </p:blipFill>
        <p:spPr>
          <a:xfrm>
            <a:off x="10089223" y="-22424"/>
            <a:ext cx="14341278" cy="13738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469" y="36"/>
                </a:lnTo>
                <a:lnTo>
                  <a:pt x="0" y="21600"/>
                </a:lnTo>
                <a:lnTo>
                  <a:pt x="21565" y="2160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65" name="Shape"/>
          <p:cNvSpPr/>
          <p:nvPr/>
        </p:nvSpPr>
        <p:spPr>
          <a:xfrm>
            <a:off x="1733599" y="7291627"/>
            <a:ext cx="1219201" cy="121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6" name="Shape"/>
          <p:cNvSpPr/>
          <p:nvPr/>
        </p:nvSpPr>
        <p:spPr>
          <a:xfrm>
            <a:off x="1733599" y="5843389"/>
            <a:ext cx="1219201" cy="121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7" name="Shape"/>
          <p:cNvSpPr/>
          <p:nvPr/>
        </p:nvSpPr>
        <p:spPr>
          <a:xfrm>
            <a:off x="1733599" y="8739866"/>
            <a:ext cx="1219201" cy="121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8" name="Shape"/>
          <p:cNvSpPr/>
          <p:nvPr/>
        </p:nvSpPr>
        <p:spPr>
          <a:xfrm>
            <a:off x="1733599" y="2946911"/>
            <a:ext cx="1219201" cy="1219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9" name="Shape"/>
          <p:cNvSpPr/>
          <p:nvPr/>
        </p:nvSpPr>
        <p:spPr>
          <a:xfrm>
            <a:off x="1733599" y="4561404"/>
            <a:ext cx="1219201" cy="886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0" name="corpomax.com"/>
          <p:cNvSpPr txBox="1"/>
          <p:nvPr/>
        </p:nvSpPr>
        <p:spPr>
          <a:xfrm>
            <a:off x="3365797" y="3092961"/>
            <a:ext cx="437644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corpomax.com</a:t>
            </a:r>
          </a:p>
        </p:txBody>
      </p:sp>
      <p:sp>
        <p:nvSpPr>
          <p:cNvPr id="471" name="linkedin.com/in/corpomax"/>
          <p:cNvSpPr txBox="1"/>
          <p:nvPr/>
        </p:nvSpPr>
        <p:spPr>
          <a:xfrm>
            <a:off x="3400722" y="5989439"/>
            <a:ext cx="758666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linkedin.com/in/corpomax</a:t>
            </a:r>
          </a:p>
        </p:txBody>
      </p:sp>
      <p:sp>
        <p:nvSpPr>
          <p:cNvPr id="472" name="vallard@corpomax.com"/>
          <p:cNvSpPr txBox="1"/>
          <p:nvPr/>
        </p:nvSpPr>
        <p:spPr>
          <a:xfrm>
            <a:off x="3400722" y="4541200"/>
            <a:ext cx="682645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vallard@corpomax.com</a:t>
            </a:r>
          </a:p>
        </p:txBody>
      </p:sp>
      <p:sp>
        <p:nvSpPr>
          <p:cNvPr id="473" name="facebook.com/corpomax"/>
          <p:cNvSpPr txBox="1"/>
          <p:nvPr/>
        </p:nvSpPr>
        <p:spPr>
          <a:xfrm>
            <a:off x="3400722" y="7437677"/>
            <a:ext cx="7208045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facebook.com/corpomax</a:t>
            </a:r>
          </a:p>
        </p:txBody>
      </p:sp>
      <p:sp>
        <p:nvSpPr>
          <p:cNvPr id="474" name="@corpomax"/>
          <p:cNvSpPr txBox="1"/>
          <p:nvPr/>
        </p:nvSpPr>
        <p:spPr>
          <a:xfrm>
            <a:off x="3400722" y="8885916"/>
            <a:ext cx="353675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@corpomax</a:t>
            </a:r>
          </a:p>
        </p:txBody>
      </p:sp>
      <p:sp>
        <p:nvSpPr>
          <p:cNvPr id="475" name="Vincent Allard"/>
          <p:cNvSpPr txBox="1"/>
          <p:nvPr/>
        </p:nvSpPr>
        <p:spPr>
          <a:xfrm>
            <a:off x="19218826" y="11038732"/>
            <a:ext cx="333278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Vincent Allard</a:t>
            </a:r>
          </a:p>
        </p:txBody>
      </p:sp>
      <p:sp>
        <p:nvSpPr>
          <p:cNvPr id="476" name="Shape"/>
          <p:cNvSpPr/>
          <p:nvPr/>
        </p:nvSpPr>
        <p:spPr>
          <a:xfrm rot="19740000">
            <a:off x="13277648" y="-594537"/>
            <a:ext cx="1295151" cy="1141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A730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7" name="Rectangle"/>
          <p:cNvSpPr/>
          <p:nvPr/>
        </p:nvSpPr>
        <p:spPr>
          <a:xfrm>
            <a:off x="0" y="0"/>
            <a:ext cx="14192672" cy="465932"/>
          </a:xfrm>
          <a:prstGeom prst="rect">
            <a:avLst/>
          </a:prstGeom>
          <a:solidFill>
            <a:srgbClr val="FA7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534" y="10835532"/>
            <a:ext cx="3536752" cy="668768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e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opyright © Vincent Allard. Tous droits réservés."/>
          <p:cNvSpPr txBox="1"/>
          <p:nvPr/>
        </p:nvSpPr>
        <p:spPr>
          <a:xfrm>
            <a:off x="7729880" y="12230099"/>
            <a:ext cx="89242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Copyright © Vincent Allard. Tous droits réservés.</a:t>
            </a:r>
          </a:p>
        </p:txBody>
      </p:sp>
      <p:sp>
        <p:nvSpPr>
          <p:cNvPr id="487" name="corpomax.com"/>
          <p:cNvSpPr txBox="1"/>
          <p:nvPr/>
        </p:nvSpPr>
        <p:spPr>
          <a:xfrm>
            <a:off x="9471012" y="6286500"/>
            <a:ext cx="544197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corpomax.com</a:t>
            </a:r>
          </a:p>
        </p:txBody>
      </p:sp>
      <p:sp>
        <p:nvSpPr>
          <p:cNvPr id="4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L Sub Chroma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-70743" y="-1"/>
            <a:ext cx="13761343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14437717" y="533300"/>
            <a:ext cx="9226551" cy="2281437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00064" y="2924671"/>
            <a:ext cx="7701856" cy="8537079"/>
          </a:xfrm>
          <a:prstGeom prst="rect">
            <a:avLst/>
          </a:prstGeom>
        </p:spPr>
        <p:txBody>
          <a:bodyPr anchor="t"/>
          <a:lstStyle>
            <a:lvl1pPr marL="561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196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31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66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01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drop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Background Radial Gray.001.png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17A1-2904-422B-9005-BA1DB408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"/>
          <p:cNvSpPr/>
          <p:nvPr/>
        </p:nvSpPr>
        <p:spPr>
          <a:xfrm>
            <a:off x="0" y="-1"/>
            <a:ext cx="24409401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Chroma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"/>
          <p:cNvSpPr/>
          <p:nvPr/>
        </p:nvSpPr>
        <p:spPr>
          <a:xfrm>
            <a:off x="10648057" y="-1"/>
            <a:ext cx="13761343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314920" y="3316882"/>
            <a:ext cx="9734848" cy="7082236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er R Sub Chroma">
    <p:bg>
      <p:bgPr>
        <a:solidFill>
          <a:srgbClr val="007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10648057" y="-1"/>
            <a:ext cx="13761343" cy="137160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norm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1" name="Title Text"/>
          <p:cNvSpPr>
            <a:spLocks noGrp="1"/>
          </p:cNvSpPr>
          <p:nvPr>
            <p:ph type="title"/>
          </p:nvPr>
        </p:nvSpPr>
        <p:spPr>
          <a:xfrm>
            <a:off x="441920" y="497482"/>
            <a:ext cx="9734848" cy="1984873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934" y="3215729"/>
            <a:ext cx="9382820" cy="7284542"/>
          </a:xfrm>
          <a:prstGeom prst="rect">
            <a:avLst/>
          </a:prstGeom>
        </p:spPr>
        <p:txBody>
          <a:bodyPr anchor="t"/>
          <a:lstStyle>
            <a:lvl1pPr marL="561730" indent="-561730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175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10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45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80925" indent="-540925">
              <a:lnSpc>
                <a:spcPct val="90000"/>
              </a:lnSpc>
              <a:spcBef>
                <a:spcPts val="5200"/>
              </a:spcBef>
              <a:buSzPct val="75000"/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Title Text"/>
          <p:cNvSpPr>
            <a:spLocks noGrp="1"/>
          </p:cNvSpPr>
          <p:nvPr>
            <p:ph type="title"/>
          </p:nvPr>
        </p:nvSpPr>
        <p:spPr>
          <a:xfrm>
            <a:off x="1689100" y="662334"/>
            <a:ext cx="21005800" cy="12391332"/>
          </a:xfrm>
          <a:prstGeom prst="rect">
            <a:avLst/>
          </a:prstGeom>
          <a:effectLst>
            <a:outerShdw blurRad="38100" dist="25400" dir="324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96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LT 6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4464" y="11853961"/>
            <a:ext cx="24384597" cy="1900139"/>
          </a:xfrm>
          <a:prstGeom prst="rect">
            <a:avLst/>
          </a:prstGeom>
          <a:solidFill>
            <a:srgbClr val="007D96">
              <a:alpha val="64999"/>
            </a:srgbClr>
          </a:solidFill>
          <a:ln w="12700">
            <a:miter lim="400000"/>
          </a:ln>
          <a:effectLst>
            <a:outerShdw blurRad="38100" dist="25400" dir="5400000" rotWithShape="0">
              <a:srgbClr val="0D2363"/>
            </a:outerShdw>
          </a:effectLst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40828" y="11951047"/>
            <a:ext cx="23502342" cy="1705968"/>
          </a:xfrm>
          <a:prstGeom prst="rect">
            <a:avLst/>
          </a:prstGeom>
          <a:effectLst>
            <a:outerShdw blurRad="25400" dist="25400" dir="3271247" rotWithShape="0">
              <a:srgbClr val="0D2363">
                <a:alpha val="60478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1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1" r:id="rId26"/>
    <p:sldLayoutId id="2147483682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Depositphotos_66161172_l-2015.jpg" descr="Depositphotos_66161172_l-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CTIONNAIRES,…"/>
          <p:cNvSpPr txBox="1">
            <a:spLocks noGrp="1"/>
          </p:cNvSpPr>
          <p:nvPr>
            <p:ph type="title"/>
          </p:nvPr>
        </p:nvSpPr>
        <p:spPr>
          <a:xfrm>
            <a:off x="239021" y="4308500"/>
            <a:ext cx="11654671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ACTIONNAIRES ADMINISTATEURS DIRIGEANTS</a:t>
            </a:r>
            <a:endParaRPr dirty="0"/>
          </a:p>
        </p:txBody>
      </p:sp>
      <p:pic>
        <p:nvPicPr>
          <p:cNvPr id="591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592" name="6"/>
          <p:cNvSpPr txBox="1"/>
          <p:nvPr/>
        </p:nvSpPr>
        <p:spPr>
          <a:xfrm>
            <a:off x="5202099" y="952499"/>
            <a:ext cx="1931715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6</a:t>
            </a:r>
          </a:p>
        </p:txBody>
      </p:sp>
      <p:pic>
        <p:nvPicPr>
          <p:cNvPr id="593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LIBERTÉ DES…"/>
          <p:cNvSpPr txBox="1">
            <a:spLocks noGrp="1"/>
          </p:cNvSpPr>
          <p:nvPr>
            <p:ph type="title"/>
          </p:nvPr>
        </p:nvSpPr>
        <p:spPr>
          <a:xfrm>
            <a:off x="12558042" y="4308500"/>
            <a:ext cx="11727682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LIBERTÉ DES</a:t>
            </a:r>
            <a:endParaRPr dirty="0"/>
          </a:p>
          <a:p>
            <a:pPr>
              <a:defRPr sz="10000"/>
            </a:pPr>
            <a:r>
              <a:rPr lang="fr-CA" dirty="0"/>
              <a:t>ADMINISTRATEURS</a:t>
            </a:r>
            <a:endParaRPr dirty="0"/>
          </a:p>
        </p:txBody>
      </p:sp>
      <p:pic>
        <p:nvPicPr>
          <p:cNvPr id="596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97" name="7"/>
          <p:cNvSpPr txBox="1"/>
          <p:nvPr/>
        </p:nvSpPr>
        <p:spPr>
          <a:xfrm>
            <a:off x="17517653" y="952499"/>
            <a:ext cx="1808461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IMPÔTS…"/>
          <p:cNvSpPr txBox="1">
            <a:spLocks noGrp="1"/>
          </p:cNvSpPr>
          <p:nvPr>
            <p:ph type="title"/>
          </p:nvPr>
        </p:nvSpPr>
        <p:spPr>
          <a:xfrm>
            <a:off x="1371008" y="4308500"/>
            <a:ext cx="9593897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IMPÔT </a:t>
            </a:r>
            <a:endParaRPr dirty="0"/>
          </a:p>
          <a:p>
            <a:pPr>
              <a:defRPr sz="10000"/>
            </a:pPr>
            <a:r>
              <a:rPr lang="fr-CA" dirty="0"/>
              <a:t>CORPORATIF</a:t>
            </a:r>
            <a:endParaRPr dirty="0"/>
          </a:p>
        </p:txBody>
      </p:sp>
      <p:pic>
        <p:nvPicPr>
          <p:cNvPr id="600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601" name="8"/>
          <p:cNvSpPr txBox="1"/>
          <p:nvPr/>
        </p:nvSpPr>
        <p:spPr>
          <a:xfrm>
            <a:off x="5260563" y="952499"/>
            <a:ext cx="1814787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8</a:t>
            </a:r>
          </a:p>
        </p:txBody>
      </p:sp>
      <p:pic>
        <p:nvPicPr>
          <p:cNvPr id="602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IMPÔTS PERSONNELS…"/>
          <p:cNvSpPr txBox="1">
            <a:spLocks noGrp="1"/>
          </p:cNvSpPr>
          <p:nvPr>
            <p:ph type="title"/>
          </p:nvPr>
        </p:nvSpPr>
        <p:spPr>
          <a:xfrm>
            <a:off x="12191298" y="4635500"/>
            <a:ext cx="12192702" cy="612976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IMPÔT PERSONNEL</a:t>
            </a:r>
            <a:br>
              <a:rPr lang="fr-CA" dirty="0"/>
            </a:br>
            <a:r>
              <a:rPr lang="fr-CA" dirty="0"/>
              <a:t>ET</a:t>
            </a:r>
            <a:br>
              <a:rPr lang="fr-CA" dirty="0"/>
            </a:br>
            <a:r>
              <a:rPr lang="fr-CA" dirty="0"/>
              <a:t>TAXE DE VENTE</a:t>
            </a:r>
            <a:endParaRPr dirty="0"/>
          </a:p>
        </p:txBody>
      </p:sp>
      <p:pic>
        <p:nvPicPr>
          <p:cNvPr id="605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06" name="9"/>
          <p:cNvSpPr txBox="1"/>
          <p:nvPr/>
        </p:nvSpPr>
        <p:spPr>
          <a:xfrm>
            <a:off x="17327153" y="952499"/>
            <a:ext cx="1808461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9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DROITS DE…"/>
          <p:cNvSpPr txBox="1">
            <a:spLocks noGrp="1"/>
          </p:cNvSpPr>
          <p:nvPr>
            <p:ph type="title"/>
          </p:nvPr>
        </p:nvSpPr>
        <p:spPr>
          <a:xfrm>
            <a:off x="1919291" y="4308500"/>
            <a:ext cx="8497332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DROITS DE SUCCESSION</a:t>
            </a:r>
            <a:endParaRPr dirty="0"/>
          </a:p>
        </p:txBody>
      </p:sp>
      <p:pic>
        <p:nvPicPr>
          <p:cNvPr id="609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610" name="10"/>
          <p:cNvSpPr txBox="1"/>
          <p:nvPr/>
        </p:nvSpPr>
        <p:spPr>
          <a:xfrm>
            <a:off x="4295588" y="952499"/>
            <a:ext cx="3744737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10</a:t>
            </a:r>
          </a:p>
        </p:txBody>
      </p:sp>
      <p:pic>
        <p:nvPicPr>
          <p:cNvPr id="611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LÉGISLATION…"/>
          <p:cNvSpPr txBox="1">
            <a:spLocks noGrp="1"/>
          </p:cNvSpPr>
          <p:nvPr>
            <p:ph type="title"/>
          </p:nvPr>
        </p:nvSpPr>
        <p:spPr>
          <a:xfrm>
            <a:off x="13771946" y="4308500"/>
            <a:ext cx="8918874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en-US" dirty="0"/>
              <a:t>LÉGISLATION FAVORABLE</a:t>
            </a:r>
            <a:endParaRPr dirty="0"/>
          </a:p>
        </p:txBody>
      </p:sp>
      <p:pic>
        <p:nvPicPr>
          <p:cNvPr id="614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15" name="11"/>
          <p:cNvSpPr txBox="1"/>
          <p:nvPr/>
        </p:nvSpPr>
        <p:spPr>
          <a:xfrm>
            <a:off x="16480073" y="952499"/>
            <a:ext cx="3502621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11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RIBUNAUX…"/>
          <p:cNvSpPr txBox="1">
            <a:spLocks noGrp="1"/>
          </p:cNvSpPr>
          <p:nvPr>
            <p:ph type="title"/>
          </p:nvPr>
        </p:nvSpPr>
        <p:spPr>
          <a:xfrm>
            <a:off x="1332486" y="4308500"/>
            <a:ext cx="9670941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TRIBUNAL</a:t>
            </a:r>
            <a:endParaRPr dirty="0"/>
          </a:p>
          <a:p>
            <a:pPr>
              <a:defRPr sz="10000"/>
            </a:pPr>
            <a:r>
              <a:rPr lang="fr-CA" dirty="0"/>
              <a:t>SPÉCIALISÉ</a:t>
            </a:r>
            <a:endParaRPr dirty="0"/>
          </a:p>
        </p:txBody>
      </p:sp>
      <p:pic>
        <p:nvPicPr>
          <p:cNvPr id="618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619" name="12"/>
          <p:cNvSpPr txBox="1"/>
          <p:nvPr/>
        </p:nvSpPr>
        <p:spPr>
          <a:xfrm>
            <a:off x="4346215" y="952499"/>
            <a:ext cx="3643483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12</a:t>
            </a:r>
          </a:p>
        </p:txBody>
      </p:sp>
      <p:pic>
        <p:nvPicPr>
          <p:cNvPr id="620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OÛTS DE CRÉATION…"/>
          <p:cNvSpPr txBox="1">
            <a:spLocks noGrp="1"/>
          </p:cNvSpPr>
          <p:nvPr>
            <p:ph type="title"/>
          </p:nvPr>
        </p:nvSpPr>
        <p:spPr>
          <a:xfrm>
            <a:off x="12192000" y="4308500"/>
            <a:ext cx="12192000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9300"/>
            </a:pPr>
            <a:r>
              <a:rPr lang="fr-CA" dirty="0"/>
              <a:t>COÛT DE CRÉATION ET</a:t>
            </a:r>
            <a:br>
              <a:rPr lang="fr-CA" dirty="0"/>
            </a:br>
            <a:r>
              <a:rPr lang="fr-CA" dirty="0"/>
              <a:t>TAXE ANNUELLE</a:t>
            </a:r>
            <a:endParaRPr dirty="0"/>
          </a:p>
        </p:txBody>
      </p:sp>
      <p:pic>
        <p:nvPicPr>
          <p:cNvPr id="623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24" name="13"/>
          <p:cNvSpPr txBox="1"/>
          <p:nvPr/>
        </p:nvSpPr>
        <p:spPr>
          <a:xfrm>
            <a:off x="16536689" y="952499"/>
            <a:ext cx="3502622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13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APIDITÉ…"/>
          <p:cNvSpPr txBox="1">
            <a:spLocks noGrp="1"/>
          </p:cNvSpPr>
          <p:nvPr>
            <p:ph type="title"/>
          </p:nvPr>
        </p:nvSpPr>
        <p:spPr>
          <a:xfrm>
            <a:off x="1657899" y="4308500"/>
            <a:ext cx="8710106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RAPIDITÉ DE CRÉATION</a:t>
            </a:r>
            <a:endParaRPr dirty="0"/>
          </a:p>
        </p:txBody>
      </p:sp>
      <p:pic>
        <p:nvPicPr>
          <p:cNvPr id="627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628" name="14"/>
          <p:cNvSpPr txBox="1"/>
          <p:nvPr/>
        </p:nvSpPr>
        <p:spPr>
          <a:xfrm>
            <a:off x="4227847" y="955700"/>
            <a:ext cx="3570210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14</a:t>
            </a:r>
          </a:p>
        </p:txBody>
      </p:sp>
      <p:pic>
        <p:nvPicPr>
          <p:cNvPr id="629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FACILITÉ…"/>
          <p:cNvSpPr txBox="1">
            <a:spLocks noGrp="1"/>
          </p:cNvSpPr>
          <p:nvPr>
            <p:ph type="title"/>
          </p:nvPr>
        </p:nvSpPr>
        <p:spPr>
          <a:xfrm>
            <a:off x="13258415" y="4635500"/>
            <a:ext cx="10199937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FACILITÉ DE CRÉATION</a:t>
            </a:r>
            <a:endParaRPr dirty="0"/>
          </a:p>
        </p:txBody>
      </p:sp>
      <p:pic>
        <p:nvPicPr>
          <p:cNvPr id="632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33" name="15"/>
          <p:cNvSpPr txBox="1"/>
          <p:nvPr/>
        </p:nvSpPr>
        <p:spPr>
          <a:xfrm>
            <a:off x="16607073" y="952499"/>
            <a:ext cx="3502621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5045" y="0"/>
            <a:ext cx="3143249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LE DELAWARE"/>
          <p:cNvSpPr>
            <a:spLocks noGrp="1"/>
          </p:cNvSpPr>
          <p:nvPr>
            <p:ph type="title"/>
          </p:nvPr>
        </p:nvSpPr>
        <p:spPr>
          <a:xfrm>
            <a:off x="1689100" y="5043231"/>
            <a:ext cx="21005800" cy="2286001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fr-CA" dirty="0"/>
              <a:t>LE </a:t>
            </a:r>
            <a:r>
              <a:rPr dirty="0"/>
              <a:t>DELAWARE</a:t>
            </a:r>
          </a:p>
        </p:txBody>
      </p:sp>
      <p:sp>
        <p:nvSpPr>
          <p:cNvPr id="639" name="statistiques et exemples"/>
          <p:cNvSpPr txBox="1"/>
          <p:nvPr/>
        </p:nvSpPr>
        <p:spPr>
          <a:xfrm>
            <a:off x="4564110" y="7004076"/>
            <a:ext cx="15255779" cy="1419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05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CA" dirty="0"/>
              <a:t>s</a:t>
            </a:r>
            <a:r>
              <a:rPr dirty="0" err="1"/>
              <a:t>tatisti</a:t>
            </a:r>
            <a:r>
              <a:rPr lang="fr-CA" dirty="0" err="1"/>
              <a:t>ques</a:t>
            </a:r>
            <a:r>
              <a:rPr dirty="0"/>
              <a:t> </a:t>
            </a:r>
            <a:r>
              <a:rPr lang="fr-CA" dirty="0"/>
              <a:t>et</a:t>
            </a:r>
            <a:r>
              <a:rPr dirty="0"/>
              <a:t> </a:t>
            </a:r>
            <a:r>
              <a:rPr lang="fr-CA" dirty="0"/>
              <a:t>e</a:t>
            </a:r>
            <a:r>
              <a:rPr dirty="0"/>
              <a:t>x</a:t>
            </a:r>
            <a:r>
              <a:rPr lang="fr-CA" dirty="0"/>
              <a:t>e</a:t>
            </a:r>
            <a:r>
              <a:rPr dirty="0" err="1"/>
              <a:t>mples</a:t>
            </a: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+ 50% sociétés publiques…"/>
          <p:cNvSpPr txBox="1">
            <a:spLocks noGrp="1"/>
          </p:cNvSpPr>
          <p:nvPr>
            <p:ph type="body" idx="1"/>
          </p:nvPr>
        </p:nvSpPr>
        <p:spPr>
          <a:xfrm>
            <a:off x="11002780" y="1588508"/>
            <a:ext cx="13146374" cy="10538984"/>
          </a:xfrm>
          <a:prstGeom prst="rect">
            <a:avLst/>
          </a:prstGeom>
        </p:spPr>
        <p:txBody>
          <a:bodyPr/>
          <a:lstStyle/>
          <a:p>
            <a:pPr algn="l">
              <a:defRPr sz="6400" cap="all"/>
            </a:pPr>
            <a:r>
              <a:rPr b="1" dirty="0"/>
              <a:t>+ 50%</a:t>
            </a:r>
            <a:r>
              <a:rPr dirty="0"/>
              <a:t> </a:t>
            </a:r>
            <a:r>
              <a:rPr lang="fr-CA" dirty="0"/>
              <a:t>SOCIÉTÉS PUBLIQUES</a:t>
            </a:r>
            <a:endParaRPr dirty="0"/>
          </a:p>
          <a:p>
            <a:pPr algn="l">
              <a:defRPr sz="6400" cap="all"/>
            </a:pPr>
            <a:r>
              <a:rPr b="1" dirty="0"/>
              <a:t>+ 67%</a:t>
            </a:r>
            <a:r>
              <a:rPr dirty="0"/>
              <a:t> </a:t>
            </a:r>
            <a:r>
              <a:rPr lang="fr-CA" dirty="0"/>
              <a:t>SOCIÉTÉS </a:t>
            </a:r>
            <a:r>
              <a:rPr i="1" dirty="0"/>
              <a:t>Fortune 500</a:t>
            </a:r>
            <a:endParaRPr dirty="0"/>
          </a:p>
          <a:p>
            <a:pPr algn="l">
              <a:defRPr sz="6400" cap="all"/>
            </a:pPr>
            <a:r>
              <a:rPr b="1" dirty="0"/>
              <a:t>+ 50%</a:t>
            </a:r>
            <a:r>
              <a:rPr dirty="0"/>
              <a:t> </a:t>
            </a:r>
            <a:r>
              <a:rPr lang="fr-CA" dirty="0"/>
              <a:t>SOCIÉTÉS </a:t>
            </a:r>
            <a:r>
              <a:rPr lang="fr-CA" i="1" dirty="0"/>
              <a:t>NY </a:t>
            </a:r>
            <a:r>
              <a:rPr i="1" dirty="0"/>
              <a:t>Stock </a:t>
            </a:r>
            <a:r>
              <a:rPr i="1" dirty="0" err="1"/>
              <a:t>Exch</a:t>
            </a:r>
            <a:r>
              <a:rPr lang="fr-CA" i="1" dirty="0"/>
              <a:t>.</a:t>
            </a:r>
            <a:endParaRPr i="1" dirty="0"/>
          </a:p>
          <a:p>
            <a:pPr algn="l">
              <a:defRPr sz="6400" cap="all"/>
            </a:pPr>
            <a:r>
              <a:rPr b="1" dirty="0"/>
              <a:t>+ 89%</a:t>
            </a:r>
            <a:r>
              <a:rPr dirty="0"/>
              <a:t> </a:t>
            </a:r>
            <a:r>
              <a:rPr lang="fr-CA" sz="6400" cap="all" dirty="0"/>
              <a:t>IPO</a:t>
            </a:r>
            <a:endParaRPr dirty="0"/>
          </a:p>
          <a:p>
            <a:pPr algn="l">
              <a:defRPr sz="6400" cap="all"/>
            </a:pPr>
            <a:r>
              <a:rPr b="1" dirty="0"/>
              <a:t>+ 1.5M</a:t>
            </a:r>
            <a:r>
              <a:rPr dirty="0"/>
              <a:t> </a:t>
            </a:r>
            <a:r>
              <a:rPr lang="fr-CA" dirty="0"/>
              <a:t>entités ACTIVES</a:t>
            </a:r>
            <a:endParaRPr dirty="0"/>
          </a:p>
          <a:p>
            <a:pPr algn="l">
              <a:defRPr sz="6400" cap="all"/>
            </a:pPr>
            <a:r>
              <a:rPr sz="6000" b="1" dirty="0"/>
              <a:t>+</a:t>
            </a:r>
            <a:r>
              <a:rPr b="1" dirty="0"/>
              <a:t> 226,000</a:t>
            </a:r>
            <a:r>
              <a:rPr dirty="0"/>
              <a:t> n</a:t>
            </a:r>
            <a:r>
              <a:rPr lang="fr-CA" dirty="0"/>
              <a:t>OUVELLES</a:t>
            </a:r>
            <a:r>
              <a:rPr dirty="0"/>
              <a:t> </a:t>
            </a:r>
            <a:r>
              <a:rPr dirty="0" err="1"/>
              <a:t>entit</a:t>
            </a:r>
            <a:r>
              <a:rPr lang="fr-CA" dirty="0"/>
              <a:t>É</a:t>
            </a:r>
            <a:r>
              <a:rPr dirty="0"/>
              <a:t>S</a:t>
            </a:r>
          </a:p>
        </p:txBody>
      </p:sp>
      <p:pic>
        <p:nvPicPr>
          <p:cNvPr id="642" name="26076864_l.jpg" descr="26076864_l.jpg"/>
          <p:cNvPicPr>
            <a:picLocks noGrp="1"/>
          </p:cNvPicPr>
          <p:nvPr>
            <p:ph type="pic" idx="21"/>
          </p:nvPr>
        </p:nvPicPr>
        <p:blipFill>
          <a:blip r:embed="rId2"/>
          <a:srcRect l="3629" r="3629"/>
          <a:stretch>
            <a:fillRect/>
          </a:stretch>
        </p:blipFill>
        <p:spPr>
          <a:xfrm>
            <a:off x="709435" y="2231429"/>
            <a:ext cx="9771331" cy="9253257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03" y="6311900"/>
            <a:ext cx="5753101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798" y="1014733"/>
            <a:ext cx="5555285" cy="11686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38" y="5583008"/>
            <a:ext cx="3952477" cy="254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071" y="2602900"/>
            <a:ext cx="5555269" cy="85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81" y="6165850"/>
            <a:ext cx="3759201" cy="1384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3" name="Group"/>
          <p:cNvGrpSpPr/>
          <p:nvPr/>
        </p:nvGrpSpPr>
        <p:grpSpPr>
          <a:xfrm>
            <a:off x="12545033" y="232492"/>
            <a:ext cx="11453966" cy="13251016"/>
            <a:chOff x="0" y="0"/>
            <a:chExt cx="11453965" cy="13251014"/>
          </a:xfrm>
        </p:grpSpPr>
        <p:pic>
          <p:nvPicPr>
            <p:cNvPr id="65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986684" cy="13251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3465" y="0"/>
              <a:ext cx="5270501" cy="977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02" y="4674220"/>
            <a:ext cx="6116495" cy="4367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532" y="202431"/>
            <a:ext cx="7233284" cy="1331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00" y="6159500"/>
            <a:ext cx="5829301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310" y="373937"/>
            <a:ext cx="5304690" cy="12968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25" y="5232174"/>
            <a:ext cx="7254794" cy="3251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472" y="2991182"/>
            <a:ext cx="6648213" cy="7733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20" y="6172200"/>
            <a:ext cx="9042401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7" name="Group"/>
          <p:cNvGrpSpPr/>
          <p:nvPr/>
        </p:nvGrpSpPr>
        <p:grpSpPr>
          <a:xfrm>
            <a:off x="12697154" y="316328"/>
            <a:ext cx="11455400" cy="12993273"/>
            <a:chOff x="0" y="0"/>
            <a:chExt cx="11455399" cy="12993271"/>
          </a:xfrm>
        </p:grpSpPr>
        <p:pic>
          <p:nvPicPr>
            <p:cNvPr id="66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0071"/>
              <a:ext cx="5397500" cy="1290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6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7499" y="0"/>
              <a:ext cx="6057901" cy="397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HOLDING…"/>
          <p:cNvSpPr txBox="1">
            <a:spLocks noGrp="1"/>
          </p:cNvSpPr>
          <p:nvPr>
            <p:ph type="body" idx="1"/>
          </p:nvPr>
        </p:nvSpPr>
        <p:spPr>
          <a:xfrm>
            <a:off x="1918742" y="1888761"/>
            <a:ext cx="17208707" cy="115124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  <a:defRPr sz="6700" cap="all"/>
            </a:pPr>
            <a:r>
              <a:rPr i="1" dirty="0"/>
              <a:t>HOLDING</a:t>
            </a:r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BATEAUX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AVIONS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PROPRIÉTÉ INTELLECTUELLE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FAIRE AFFAIRE DANS ++ ÉTATS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INTERMÉDIAIRE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i="1" dirty="0"/>
              <a:t>DROPSHIPPING</a:t>
            </a:r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FORMATIONS EN LIGNE</a:t>
            </a:r>
          </a:p>
          <a:p>
            <a:pPr algn="l">
              <a:lnSpc>
                <a:spcPct val="50000"/>
              </a:lnSpc>
              <a:defRPr sz="6700" cap="all"/>
            </a:pPr>
            <a:r>
              <a:rPr lang="fr-CA" dirty="0"/>
              <a:t>SERVICES DÉMATÉRIALISÉS</a:t>
            </a:r>
            <a:endParaRPr dirty="0"/>
          </a:p>
          <a:p>
            <a:pPr algn="l">
              <a:lnSpc>
                <a:spcPct val="50000"/>
              </a:lnSpc>
              <a:defRPr sz="6700" cap="all"/>
            </a:pPr>
            <a:r>
              <a:rPr dirty="0"/>
              <a:t>IMPORT-EXPORT</a:t>
            </a:r>
          </a:p>
        </p:txBody>
      </p:sp>
      <p:pic>
        <p:nvPicPr>
          <p:cNvPr id="670" name="21166320_s (check the box).jpg" descr="21166320_s (check the box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4083050"/>
            <a:ext cx="5715000" cy="554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2403" y="-107766"/>
            <a:ext cx="31708806" cy="14533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AUTRES ÉTAT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25400" dist="25400" dir="3240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fr-CA" dirty="0"/>
              <a:t>AUTRES ÉTATS</a:t>
            </a:r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dans un seul État…"/>
          <p:cNvSpPr txBox="1">
            <a:spLocks noGrp="1"/>
          </p:cNvSpPr>
          <p:nvPr>
            <p:ph type="body" sz="quarter" idx="1"/>
          </p:nvPr>
        </p:nvSpPr>
        <p:spPr>
          <a:xfrm>
            <a:off x="977586" y="4076932"/>
            <a:ext cx="11930361" cy="5562136"/>
          </a:xfrm>
          <a:prstGeom prst="rect">
            <a:avLst/>
          </a:prstGeom>
        </p:spPr>
        <p:txBody>
          <a:bodyPr/>
          <a:lstStyle/>
          <a:p>
            <a:pPr algn="l" defTabSz="685165">
              <a:spcBef>
                <a:spcPts val="5300"/>
              </a:spcBef>
              <a:defRPr sz="8300" cap="all"/>
            </a:pPr>
            <a:r>
              <a:rPr lang="fr-CA" dirty="0"/>
              <a:t>DANS UN SEUL ÉTAT</a:t>
            </a:r>
            <a:endParaRPr dirty="0"/>
          </a:p>
          <a:p>
            <a:pPr algn="l" defTabSz="685165">
              <a:spcBef>
                <a:spcPts val="5300"/>
              </a:spcBef>
              <a:defRPr sz="8300" cap="all"/>
            </a:pPr>
            <a:r>
              <a:rPr lang="en-US" dirty="0"/>
              <a:t>Perception POSITIVE</a:t>
            </a:r>
            <a:endParaRPr dirty="0"/>
          </a:p>
          <a:p>
            <a:pPr algn="l" defTabSz="685165">
              <a:spcBef>
                <a:spcPts val="5300"/>
              </a:spcBef>
              <a:defRPr sz="8300" cap="all"/>
            </a:pPr>
            <a:r>
              <a:rPr lang="en-US" dirty="0"/>
              <a:t>P</a:t>
            </a:r>
            <a:r>
              <a:rPr dirty="0"/>
              <a:t>erception</a:t>
            </a:r>
            <a:r>
              <a:rPr lang="fr-CA" dirty="0"/>
              <a:t> NÉGATIVE</a:t>
            </a:r>
            <a:endParaRPr dirty="0"/>
          </a:p>
        </p:txBody>
      </p:sp>
      <p:pic>
        <p:nvPicPr>
          <p:cNvPr id="675" name="31430461_l.jpg" descr="31430461_l.jpg"/>
          <p:cNvPicPr>
            <a:picLocks noGrp="1"/>
          </p:cNvPicPr>
          <p:nvPr>
            <p:ph type="pic" idx="21"/>
          </p:nvPr>
        </p:nvPicPr>
        <p:blipFill>
          <a:blip r:embed="rId2"/>
          <a:srcRect l="7041" r="7041"/>
          <a:stretch>
            <a:fillRect/>
          </a:stretch>
        </p:blipFill>
        <p:spPr>
          <a:xfrm>
            <a:off x="13588603" y="2145618"/>
            <a:ext cx="10795596" cy="9425097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oûts de création…"/>
          <p:cNvSpPr txBox="1">
            <a:spLocks noGrp="1"/>
          </p:cNvSpPr>
          <p:nvPr>
            <p:ph type="title"/>
          </p:nvPr>
        </p:nvSpPr>
        <p:spPr>
          <a:xfrm>
            <a:off x="11563697" y="3305721"/>
            <a:ext cx="12820303" cy="710455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spcBef>
                <a:spcPts val="9600"/>
              </a:spcBef>
              <a:defRPr sz="10000" cap="all"/>
            </a:pPr>
            <a:r>
              <a:rPr lang="fr-CA" dirty="0"/>
              <a:t>COÛTS DE CRÉATION</a:t>
            </a:r>
            <a:endParaRPr dirty="0"/>
          </a:p>
          <a:p>
            <a:pPr algn="l">
              <a:spcBef>
                <a:spcPts val="9600"/>
              </a:spcBef>
              <a:defRPr sz="10000" cap="all"/>
            </a:pPr>
            <a:r>
              <a:rPr lang="fr-CA" dirty="0"/>
              <a:t>COÛTS ANNUELS</a:t>
            </a:r>
            <a:endParaRPr dirty="0"/>
          </a:p>
          <a:p>
            <a:pPr algn="l">
              <a:spcBef>
                <a:spcPts val="9600"/>
              </a:spcBef>
              <a:defRPr sz="10000" cap="all"/>
            </a:pPr>
            <a:r>
              <a:rPr lang="fr-CA" dirty="0"/>
              <a:t>COÛTS FISCAUX</a:t>
            </a:r>
            <a:endParaRPr dirty="0"/>
          </a:p>
        </p:txBody>
      </p:sp>
      <p:pic>
        <p:nvPicPr>
          <p:cNvPr id="678" name="31588196_l-123rf.jpg" descr="31588196_l-123rf.jpg"/>
          <p:cNvPicPr>
            <a:picLocks noGrp="1"/>
          </p:cNvPicPr>
          <p:nvPr>
            <p:ph type="pic" idx="21"/>
          </p:nvPr>
        </p:nvPicPr>
        <p:blipFill>
          <a:blip r:embed="rId2"/>
          <a:srcRect l="12098" r="12098"/>
          <a:stretch>
            <a:fillRect/>
          </a:stretch>
        </p:blipFill>
        <p:spPr>
          <a:xfrm>
            <a:off x="-790" y="-6549"/>
            <a:ext cx="10795597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JURIDICTIONS…"/>
          <p:cNvSpPr txBox="1">
            <a:spLocks noGrp="1"/>
          </p:cNvSpPr>
          <p:nvPr>
            <p:ph type="title"/>
          </p:nvPr>
        </p:nvSpPr>
        <p:spPr>
          <a:xfrm>
            <a:off x="1104906" y="5448893"/>
            <a:ext cx="8973561" cy="281815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rmAutofit/>
          </a:bodyPr>
          <a:lstStyle/>
          <a:p>
            <a:pPr>
              <a:defRPr sz="10000">
                <a:solidFill>
                  <a:srgbClr val="007D96"/>
                </a:solidFill>
              </a:defRPr>
            </a:pPr>
            <a:r>
              <a:rPr dirty="0"/>
              <a:t>JURIDICTIONS</a:t>
            </a:r>
            <a:r>
              <a:rPr lang="fr-CA" dirty="0"/>
              <a:t> POPULAIRES</a:t>
            </a:r>
            <a:endParaRPr dirty="0"/>
          </a:p>
        </p:txBody>
      </p:sp>
      <p:pic>
        <p:nvPicPr>
          <p:cNvPr id="681" name="Image" descr="Image"/>
          <p:cNvPicPr>
            <a:picLocks noGrp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1109083" y="737099"/>
            <a:ext cx="12170011" cy="12241739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Image" descr="Image"/>
          <p:cNvPicPr>
            <a:picLocks noGrp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2297" y="957262"/>
            <a:ext cx="11831120" cy="11801542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8" name="JURIDICTIONS…">
            <a:extLst>
              <a:ext uri="{FF2B5EF4-FFF2-40B4-BE49-F238E27FC236}">
                <a16:creationId xmlns:a16="http://schemas.microsoft.com/office/drawing/2014/main" id="{6B97DB33-4609-2849-8975-2746B67B0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0583" y="5448925"/>
            <a:ext cx="8973561" cy="281815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rmAutofit/>
          </a:bodyPr>
          <a:lstStyle/>
          <a:p>
            <a:pPr>
              <a:defRPr sz="10000">
                <a:solidFill>
                  <a:srgbClr val="007D96"/>
                </a:solidFill>
              </a:defRPr>
            </a:pPr>
            <a:r>
              <a:rPr lang="fr-CA" dirty="0"/>
              <a:t>JURIDICTIONS POPULAIRES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772" y="886413"/>
            <a:ext cx="11973106" cy="119431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JURIDICTIONS…">
            <a:extLst>
              <a:ext uri="{FF2B5EF4-FFF2-40B4-BE49-F238E27FC236}">
                <a16:creationId xmlns:a16="http://schemas.microsoft.com/office/drawing/2014/main" id="{1CD8C228-1E90-5642-B690-26393D8FA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122" y="5448925"/>
            <a:ext cx="8973561" cy="281815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rmAutofit/>
          </a:bodyPr>
          <a:lstStyle/>
          <a:p>
            <a:pPr>
              <a:defRPr sz="10000">
                <a:solidFill>
                  <a:srgbClr val="007D96"/>
                </a:solidFill>
              </a:defRPr>
            </a:pPr>
            <a:r>
              <a:rPr dirty="0"/>
              <a:t>JURIDICTIONS</a:t>
            </a:r>
            <a:r>
              <a:rPr lang="fr-CA" dirty="0"/>
              <a:t> POPULAIRES</a:t>
            </a: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JURIDICTIONS…"/>
          <p:cNvSpPr txBox="1">
            <a:spLocks noGrp="1"/>
          </p:cNvSpPr>
          <p:nvPr>
            <p:ph type="title"/>
          </p:nvPr>
        </p:nvSpPr>
        <p:spPr>
          <a:xfrm>
            <a:off x="1140583" y="5243686"/>
            <a:ext cx="8631873" cy="3228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0000"/>
            </a:pPr>
            <a:r>
              <a:rPr dirty="0"/>
              <a:t>JURIDICTIONS</a:t>
            </a:r>
            <a:r>
              <a:rPr lang="fr-CA" dirty="0"/>
              <a:t> ONÉREUSES</a:t>
            </a:r>
            <a:endParaRPr dirty="0"/>
          </a:p>
        </p:txBody>
      </p:sp>
      <p:pic>
        <p:nvPicPr>
          <p:cNvPr id="692" name="Image" descr="Imag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2297" y="957262"/>
            <a:ext cx="11831120" cy="1180154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66" y="1104604"/>
            <a:ext cx="11506793" cy="1150679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" name="JURIDICTIONS…">
            <a:extLst>
              <a:ext uri="{FF2B5EF4-FFF2-40B4-BE49-F238E27FC236}">
                <a16:creationId xmlns:a16="http://schemas.microsoft.com/office/drawing/2014/main" id="{FF36CA69-183A-304A-9051-CEEC815ABE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0583" y="5243686"/>
            <a:ext cx="8631873" cy="3228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0000"/>
            </a:pPr>
            <a:r>
              <a:rPr dirty="0"/>
              <a:t>JURIDICTIONS</a:t>
            </a:r>
            <a:r>
              <a:rPr lang="fr-CA" dirty="0"/>
              <a:t> ONÉREUSES</a:t>
            </a:r>
            <a:endParaRPr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520" y="1033837"/>
            <a:ext cx="11648537" cy="1164853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" name="JURIDICTIONS…">
            <a:extLst>
              <a:ext uri="{FF2B5EF4-FFF2-40B4-BE49-F238E27FC236}">
                <a16:creationId xmlns:a16="http://schemas.microsoft.com/office/drawing/2014/main" id="{A4AFFCBE-515A-0C4B-88C3-769DEDF6D2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0583" y="5243686"/>
            <a:ext cx="8631873" cy="32286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0000"/>
            </a:pPr>
            <a:r>
              <a:rPr dirty="0"/>
              <a:t>JURIDICTIONS</a:t>
            </a:r>
            <a:r>
              <a:rPr lang="fr-CA" dirty="0"/>
              <a:t> ONÉREUSES</a:t>
            </a:r>
            <a:endParaRPr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Depositphotos_19745177_original.jpg" descr="Depositphotos_19745177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701" name="DELAware = no. 1…"/>
          <p:cNvSpPr txBox="1">
            <a:spLocks noGrp="1"/>
          </p:cNvSpPr>
          <p:nvPr>
            <p:ph type="title"/>
          </p:nvPr>
        </p:nvSpPr>
        <p:spPr>
          <a:xfrm>
            <a:off x="9706829" y="3563268"/>
            <a:ext cx="14677171" cy="6589464"/>
          </a:xfrm>
          <a:prstGeom prst="rect">
            <a:avLst/>
          </a:prstGeom>
        </p:spPr>
        <p:txBody>
          <a:bodyPr anchor="t"/>
          <a:lstStyle/>
          <a:p>
            <a:pPr algn="l">
              <a:spcBef>
                <a:spcPts val="8200"/>
              </a:spcBef>
              <a:defRPr sz="9500" cap="all"/>
            </a:pPr>
            <a:r>
              <a:rPr dirty="0" err="1"/>
              <a:t>DELAware</a:t>
            </a:r>
            <a:r>
              <a:rPr dirty="0"/>
              <a:t> = </a:t>
            </a:r>
            <a:r>
              <a:rPr lang="fr-CA" dirty="0"/>
              <a:t>NO. </a:t>
            </a:r>
            <a:r>
              <a:rPr dirty="0"/>
              <a:t>1</a:t>
            </a:r>
          </a:p>
          <a:p>
            <a:pPr algn="l">
              <a:spcBef>
                <a:spcPts val="8200"/>
              </a:spcBef>
              <a:defRPr sz="9500" cap="all"/>
            </a:pPr>
            <a:r>
              <a:rPr dirty="0"/>
              <a:t>CHOI</a:t>
            </a:r>
            <a:r>
              <a:rPr lang="fr-CA" dirty="0"/>
              <a:t>X DE </a:t>
            </a:r>
            <a:r>
              <a:rPr dirty="0"/>
              <a:t>JURIDICTION</a:t>
            </a:r>
          </a:p>
          <a:p>
            <a:pPr algn="l">
              <a:spcBef>
                <a:spcPts val="8200"/>
              </a:spcBef>
              <a:defRPr sz="9500" cap="all"/>
            </a:pPr>
            <a:r>
              <a:rPr lang="fr-CA" dirty="0"/>
              <a:t>SOYONS SÉRIEUX 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LE DELAWARE"/>
          <p:cNvSpPr>
            <a:spLocks noGrp="1"/>
          </p:cNvSpPr>
          <p:nvPr>
            <p:ph type="title"/>
          </p:nvPr>
        </p:nvSpPr>
        <p:spPr>
          <a:xfrm>
            <a:off x="1689100" y="4868457"/>
            <a:ext cx="21005800" cy="2135619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CA" dirty="0"/>
              <a:t>LE </a:t>
            </a:r>
            <a:r>
              <a:rPr dirty="0"/>
              <a:t>DELAWARE</a:t>
            </a:r>
          </a:p>
        </p:txBody>
      </p:sp>
      <p:sp>
        <p:nvSpPr>
          <p:cNvPr id="4" name="statistiques et exemples">
            <a:extLst>
              <a:ext uri="{FF2B5EF4-FFF2-40B4-BE49-F238E27FC236}">
                <a16:creationId xmlns:a16="http://schemas.microsoft.com/office/drawing/2014/main" id="{4580BA17-095B-E441-AB22-5F854518C7F2}"/>
              </a:ext>
            </a:extLst>
          </p:cNvPr>
          <p:cNvSpPr txBox="1"/>
          <p:nvPr/>
        </p:nvSpPr>
        <p:spPr>
          <a:xfrm>
            <a:off x="6979839" y="7022736"/>
            <a:ext cx="10424329" cy="1419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05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CA" dirty="0"/>
              <a:t>et ses 15 secrets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09615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B07145-FC37-6A40-80E2-CF357C696725}"/>
              </a:ext>
            </a:extLst>
          </p:cNvPr>
          <p:cNvSpPr txBox="1"/>
          <p:nvPr/>
        </p:nvSpPr>
        <p:spPr>
          <a:xfrm>
            <a:off x="4649449" y="11359251"/>
            <a:ext cx="150851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CORPOMAX.COM/GUIDES-PRATIQUES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C546C3-CAD8-7643-B451-623A8E109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2" y="423472"/>
            <a:ext cx="6758066" cy="1013709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6D15566-029E-B842-9FCF-B5A86642C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7" y="423472"/>
            <a:ext cx="6758066" cy="1013709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569361E-133F-F54A-9CCB-1C5B30273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872" y="423472"/>
            <a:ext cx="6745573" cy="101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2975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ED2C1E3-2FFE-434F-89FB-007EABF99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2" y="423472"/>
            <a:ext cx="6758066" cy="1013709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42D5B92-C99E-A94D-A3AE-03C169854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7" y="423472"/>
            <a:ext cx="6758066" cy="1013709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28C5449-2481-A942-AA3F-E817ECC9E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872" y="423472"/>
            <a:ext cx="6758066" cy="10137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B07145-FC37-6A40-80E2-CF357C696725}"/>
              </a:ext>
            </a:extLst>
          </p:cNvPr>
          <p:cNvSpPr txBox="1"/>
          <p:nvPr/>
        </p:nvSpPr>
        <p:spPr>
          <a:xfrm>
            <a:off x="4649449" y="11389231"/>
            <a:ext cx="150851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CORPOMAX.COM/PRACTICAL-GUIDES</a:t>
            </a:r>
          </a:p>
        </p:txBody>
      </p:sp>
    </p:spTree>
    <p:extLst>
      <p:ext uri="{BB962C8B-B14F-4D97-AF65-F5344CB8AC3E}">
        <p14:creationId xmlns:p14="http://schemas.microsoft.com/office/powerpoint/2010/main" val="274765957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3352799"/>
            <a:ext cx="14478000" cy="9906000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Vincent Allard, </a:t>
            </a:r>
            <a:r>
              <a:rPr lang="fr-CA" dirty="0">
                <a:solidFill>
                  <a:srgbClr val="003399"/>
                </a:solidFill>
              </a:rPr>
              <a:t>avocat (QC)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dirty="0">
                <a:solidFill>
                  <a:srgbClr val="003399"/>
                </a:solidFill>
              </a:rPr>
              <a:t>Président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fr-CA" sz="1600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 err="1">
                <a:solidFill>
                  <a:srgbClr val="003399"/>
                </a:solidFill>
              </a:rPr>
              <a:t>CorpoMax</a:t>
            </a:r>
            <a:r>
              <a:rPr lang="fr-CA" b="1" dirty="0">
                <a:solidFill>
                  <a:srgbClr val="003399"/>
                </a:solidFill>
              </a:rPr>
              <a:t> Inc.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sz="4000" dirty="0">
                <a:solidFill>
                  <a:srgbClr val="003399"/>
                </a:solidFill>
              </a:rPr>
              <a:t>2915 </a:t>
            </a:r>
            <a:r>
              <a:rPr lang="fr-CA" sz="4000" dirty="0" err="1">
                <a:solidFill>
                  <a:srgbClr val="003399"/>
                </a:solidFill>
              </a:rPr>
              <a:t>Ogletown</a:t>
            </a:r>
            <a:r>
              <a:rPr lang="fr-CA" sz="4000" dirty="0">
                <a:solidFill>
                  <a:srgbClr val="003399"/>
                </a:solidFill>
              </a:rPr>
              <a:t> Road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sz="4000" dirty="0">
                <a:solidFill>
                  <a:srgbClr val="003399"/>
                </a:solidFill>
              </a:rPr>
              <a:t>Newark, DE 19713, U.S.A.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fr-CA" sz="1600" b="1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Tél 	       </a:t>
            </a:r>
            <a:r>
              <a:rPr lang="fr-CA" dirty="0">
                <a:solidFill>
                  <a:srgbClr val="003399"/>
                </a:solidFill>
              </a:rPr>
              <a:t>+1 302 266 8200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Web 	       </a:t>
            </a:r>
            <a:r>
              <a:rPr lang="fr-CA" dirty="0" err="1">
                <a:solidFill>
                  <a:srgbClr val="003399"/>
                </a:solidFill>
              </a:rPr>
              <a:t>www.corpomax.com</a:t>
            </a:r>
            <a:endParaRPr lang="fr-CA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@</a:t>
            </a:r>
            <a:r>
              <a:rPr lang="fr-CA" dirty="0">
                <a:solidFill>
                  <a:srgbClr val="003399"/>
                </a:solidFill>
              </a:rPr>
              <a:t>	</a:t>
            </a:r>
            <a:r>
              <a:rPr lang="fr-CA" b="1" dirty="0">
                <a:solidFill>
                  <a:srgbClr val="003399"/>
                </a:solidFill>
              </a:rPr>
              <a:t> 	            </a:t>
            </a:r>
            <a:r>
              <a:rPr lang="fr-CA" dirty="0" err="1">
                <a:solidFill>
                  <a:srgbClr val="003399"/>
                </a:solidFill>
              </a:rPr>
              <a:t>vallard@corpomax.com</a:t>
            </a:r>
            <a:endParaRPr lang="fr-CA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Skype	       </a:t>
            </a:r>
            <a:r>
              <a:rPr lang="fr-CA" dirty="0" err="1">
                <a:solidFill>
                  <a:srgbClr val="003399"/>
                </a:solidFill>
              </a:rPr>
              <a:t>corpomax</a:t>
            </a:r>
            <a:endParaRPr lang="fr-CA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b="1" dirty="0">
                <a:solidFill>
                  <a:srgbClr val="003399"/>
                </a:solidFill>
              </a:rPr>
              <a:t>LinkedIn</a:t>
            </a:r>
            <a:r>
              <a:rPr lang="fr-CA" dirty="0">
                <a:solidFill>
                  <a:srgbClr val="003399"/>
                </a:solidFill>
              </a:rPr>
              <a:t>	  </a:t>
            </a:r>
            <a:r>
              <a:rPr lang="fr-CA" dirty="0" err="1">
                <a:solidFill>
                  <a:srgbClr val="003399"/>
                </a:solidFill>
              </a:rPr>
              <a:t>linkedin.com</a:t>
            </a:r>
            <a:r>
              <a:rPr lang="fr-CA" dirty="0">
                <a:solidFill>
                  <a:srgbClr val="003399"/>
                </a:solidFill>
              </a:rPr>
              <a:t>/in/</a:t>
            </a:r>
            <a:r>
              <a:rPr lang="fr-CA" dirty="0" err="1">
                <a:solidFill>
                  <a:srgbClr val="003399"/>
                </a:solidFill>
              </a:rPr>
              <a:t>corpomax</a:t>
            </a:r>
            <a:endParaRPr lang="fr-CA" dirty="0">
              <a:solidFill>
                <a:srgbClr val="003399"/>
              </a:solidFill>
            </a:endParaRPr>
          </a:p>
          <a:p>
            <a:pPr lvl="1" algn="ctr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sz="2800" dirty="0">
                <a:solidFill>
                  <a:srgbClr val="3B3B53"/>
                </a:solidFill>
              </a:rPr>
              <a:t>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495424"/>
            <a:ext cx="15586076" cy="1095376"/>
          </a:xfrm>
        </p:spPr>
        <p:txBody>
          <a:bodyPr>
            <a:noAutofit/>
          </a:bodyPr>
          <a:lstStyle/>
          <a:p>
            <a:pPr algn="l">
              <a:spcBef>
                <a:spcPts val="1000"/>
              </a:spcBef>
              <a:spcAft>
                <a:spcPts val="1000"/>
              </a:spcAft>
              <a:defRPr/>
            </a:pPr>
            <a:r>
              <a:rPr lang="fr-CA" sz="3600" dirty="0">
                <a:solidFill>
                  <a:srgbClr val="003399"/>
                </a:solidFill>
              </a:rPr>
              <a:t>▪</a:t>
            </a:r>
            <a:r>
              <a:rPr lang="fr-CA" sz="3600" dirty="0">
                <a:solidFill>
                  <a:schemeClr val="hlink"/>
                </a:solidFill>
              </a:rPr>
              <a:t> </a:t>
            </a:r>
            <a:r>
              <a:rPr lang="fr-CA" sz="3600" dirty="0">
                <a:solidFill>
                  <a:srgbClr val="FF0000"/>
                </a:solidFill>
              </a:rPr>
              <a:t>Création de sociétés américaines</a:t>
            </a:r>
            <a:br>
              <a:rPr lang="fr-CA" sz="3600" dirty="0">
                <a:solidFill>
                  <a:schemeClr val="hlink"/>
                </a:solidFill>
              </a:rPr>
            </a:br>
            <a:r>
              <a:rPr lang="fr-CA" sz="3600" dirty="0">
                <a:solidFill>
                  <a:srgbClr val="003399"/>
                </a:solidFill>
              </a:rPr>
              <a:t>▪</a:t>
            </a:r>
            <a:r>
              <a:rPr lang="fr-CA" sz="3600" dirty="0">
                <a:solidFill>
                  <a:schemeClr val="hlink"/>
                </a:solidFill>
              </a:rPr>
              <a:t> </a:t>
            </a:r>
            <a:r>
              <a:rPr lang="fr-CA" sz="3600" dirty="0">
                <a:solidFill>
                  <a:srgbClr val="FF0000"/>
                </a:solidFill>
              </a:rPr>
              <a:t>Dépôt de marques américaines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1"/>
            <a:ext cx="5486400" cy="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5900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ÉPUTATION…"/>
          <p:cNvSpPr txBox="1">
            <a:spLocks noGrp="1"/>
          </p:cNvSpPr>
          <p:nvPr>
            <p:ph type="title"/>
          </p:nvPr>
        </p:nvSpPr>
        <p:spPr>
          <a:xfrm>
            <a:off x="12849063" y="4308500"/>
            <a:ext cx="11135123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RÉPUTATION INTERNATIONALE</a:t>
            </a:r>
            <a:endParaRPr dirty="0"/>
          </a:p>
        </p:txBody>
      </p:sp>
      <p:pic>
        <p:nvPicPr>
          <p:cNvPr id="569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70" name="1"/>
          <p:cNvSpPr txBox="1"/>
          <p:nvPr/>
        </p:nvSpPr>
        <p:spPr>
          <a:xfrm>
            <a:off x="17644808" y="952773"/>
            <a:ext cx="1543634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REGISTRES…"/>
          <p:cNvSpPr txBox="1">
            <a:spLocks noGrp="1"/>
          </p:cNvSpPr>
          <p:nvPr>
            <p:ph type="title"/>
          </p:nvPr>
        </p:nvSpPr>
        <p:spPr>
          <a:xfrm>
            <a:off x="1975399" y="4308500"/>
            <a:ext cx="8385115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REGISTRES</a:t>
            </a:r>
            <a:endParaRPr dirty="0"/>
          </a:p>
          <a:p>
            <a:pPr>
              <a:defRPr sz="10000"/>
            </a:pPr>
            <a:r>
              <a:rPr lang="fr-CA" dirty="0"/>
              <a:t>PUBLICS</a:t>
            </a:r>
            <a:endParaRPr dirty="0"/>
          </a:p>
        </p:txBody>
      </p:sp>
      <p:pic>
        <p:nvPicPr>
          <p:cNvPr id="573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574" name="2"/>
          <p:cNvSpPr txBox="1"/>
          <p:nvPr/>
        </p:nvSpPr>
        <p:spPr>
          <a:xfrm>
            <a:off x="5102037" y="952145"/>
            <a:ext cx="2131839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2</a:t>
            </a:r>
          </a:p>
        </p:txBody>
      </p:sp>
      <p:pic>
        <p:nvPicPr>
          <p:cNvPr id="575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INVESTISSEMENT…"/>
          <p:cNvSpPr txBox="1">
            <a:spLocks noGrp="1"/>
          </p:cNvSpPr>
          <p:nvPr>
            <p:ph type="title"/>
          </p:nvPr>
        </p:nvSpPr>
        <p:spPr>
          <a:xfrm>
            <a:off x="12881198" y="4308500"/>
            <a:ext cx="10808767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dirty="0"/>
              <a:t>INVEST</a:t>
            </a:r>
            <a:r>
              <a:rPr lang="fr-CA" dirty="0"/>
              <a:t>ISSE</a:t>
            </a:r>
            <a:r>
              <a:rPr dirty="0"/>
              <a:t>MENT</a:t>
            </a:r>
          </a:p>
          <a:p>
            <a:pPr>
              <a:defRPr sz="10000"/>
            </a:pPr>
            <a:r>
              <a:rPr dirty="0"/>
              <a:t>REQU</a:t>
            </a:r>
            <a:r>
              <a:rPr lang="fr-CA" dirty="0"/>
              <a:t>IS</a:t>
            </a:r>
            <a:endParaRPr dirty="0"/>
          </a:p>
        </p:txBody>
      </p:sp>
      <p:pic>
        <p:nvPicPr>
          <p:cNvPr id="578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79" name="3"/>
          <p:cNvSpPr txBox="1"/>
          <p:nvPr/>
        </p:nvSpPr>
        <p:spPr>
          <a:xfrm>
            <a:off x="17327153" y="952499"/>
            <a:ext cx="1916857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OMPTE…"/>
          <p:cNvSpPr txBox="1">
            <a:spLocks noGrp="1"/>
          </p:cNvSpPr>
          <p:nvPr>
            <p:ph type="title"/>
          </p:nvPr>
        </p:nvSpPr>
        <p:spPr>
          <a:xfrm>
            <a:off x="2378214" y="4308500"/>
            <a:ext cx="6982758" cy="5099000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/>
          <a:lstStyle/>
          <a:p>
            <a:pPr>
              <a:defRPr sz="10000"/>
            </a:pPr>
            <a:r>
              <a:rPr lang="fr-CA" dirty="0"/>
              <a:t>COMPTE</a:t>
            </a:r>
            <a:endParaRPr dirty="0"/>
          </a:p>
          <a:p>
            <a:pPr>
              <a:defRPr sz="10000"/>
            </a:pPr>
            <a:r>
              <a:rPr lang="fr-CA" dirty="0"/>
              <a:t>BANCAIRE</a:t>
            </a:r>
            <a:endParaRPr dirty="0"/>
          </a:p>
        </p:txBody>
      </p:sp>
      <p:pic>
        <p:nvPicPr>
          <p:cNvPr id="582" name="Image" descr="Image"/>
          <p:cNvPicPr>
            <a:picLocks noGrp="1"/>
          </p:cNvPicPr>
          <p:nvPr>
            <p:ph type="pic" idx="21"/>
          </p:nvPr>
        </p:nvPicPr>
        <p:blipFill>
          <a:blip r:embed="rId3"/>
          <a:srcRect l="945" t="226" r="10875" b="680"/>
          <a:stretch>
            <a:fillRect/>
          </a:stretch>
        </p:blipFill>
        <p:spPr>
          <a:xfrm>
            <a:off x="12192000" y="-6548"/>
            <a:ext cx="12204506" cy="13716334"/>
          </a:xfrm>
          <a:prstGeom prst="rect">
            <a:avLst/>
          </a:prstGeom>
        </p:spPr>
      </p:pic>
      <p:sp>
        <p:nvSpPr>
          <p:cNvPr id="583" name="4"/>
          <p:cNvSpPr txBox="1"/>
          <p:nvPr/>
        </p:nvSpPr>
        <p:spPr>
          <a:xfrm>
            <a:off x="5283023" y="989556"/>
            <a:ext cx="1173139" cy="3633418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4</a:t>
            </a:r>
            <a:endParaRPr dirty="0"/>
          </a:p>
        </p:txBody>
      </p:sp>
      <p:pic>
        <p:nvPicPr>
          <p:cNvPr id="584" name="Depositphotos_13884242_l-2015.jpg" descr="Depositphotos_13884242_l-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036" y="0"/>
            <a:ext cx="13716001" cy="13716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IÈGE…"/>
          <p:cNvSpPr txBox="1">
            <a:spLocks noGrp="1"/>
          </p:cNvSpPr>
          <p:nvPr>
            <p:ph type="title"/>
          </p:nvPr>
        </p:nvSpPr>
        <p:spPr>
          <a:xfrm>
            <a:off x="13015503" y="5004718"/>
            <a:ext cx="10431761" cy="3706564"/>
          </a:xfrm>
          <a:prstGeom prst="rect">
            <a:avLst/>
          </a:prstGeom>
          <a:effectLst>
            <a:outerShdw blurRad="25400" dist="25400" dir="3240000" rotWithShape="0">
              <a:srgbClr val="000000">
                <a:alpha val="20301"/>
              </a:srgbClr>
            </a:outerShdw>
          </a:effectLst>
        </p:spPr>
        <p:txBody>
          <a:bodyPr anchor="ctr">
            <a:normAutofit/>
          </a:bodyPr>
          <a:lstStyle/>
          <a:p>
            <a:pPr>
              <a:defRPr sz="10000"/>
            </a:pPr>
            <a:r>
              <a:rPr lang="fr-CA" dirty="0"/>
              <a:t>SIÈGE</a:t>
            </a:r>
            <a:br>
              <a:rPr lang="fr-CA" dirty="0"/>
            </a:br>
            <a:r>
              <a:rPr lang="fr-CA" dirty="0"/>
              <a:t>SOCIAL</a:t>
            </a:r>
            <a:endParaRPr dirty="0"/>
          </a:p>
        </p:txBody>
      </p:sp>
      <p:pic>
        <p:nvPicPr>
          <p:cNvPr id="587" name="Depositphotos_13884242_l-2015.jpg" descr="Depositphotos_13884242_l-2015.jpg"/>
          <p:cNvPicPr>
            <a:picLocks noGrp="1"/>
          </p:cNvPicPr>
          <p:nvPr>
            <p:ph type="pic" idx="21"/>
          </p:nvPr>
        </p:nvPicPr>
        <p:blipFill>
          <a:blip r:embed="rId3"/>
          <a:srcRect l="5554" r="5554"/>
          <a:stretch>
            <a:fillRect/>
          </a:stretch>
        </p:blipFill>
        <p:spPr>
          <a:xfrm>
            <a:off x="-790" y="6152"/>
            <a:ext cx="12192701" cy="1371633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88" name="5"/>
          <p:cNvSpPr txBox="1"/>
          <p:nvPr/>
        </p:nvSpPr>
        <p:spPr>
          <a:xfrm>
            <a:off x="17327153" y="952499"/>
            <a:ext cx="1808461" cy="3683001"/>
          </a:xfrm>
          <a:prstGeom prst="rect">
            <a:avLst/>
          </a:prstGeom>
          <a:ln w="12700">
            <a:miter lim="400000"/>
          </a:ln>
          <a:effectLst>
            <a:outerShdw blurRad="25400" dist="25400" dir="3240000" rotWithShape="0">
              <a:srgbClr val="000000">
                <a:alpha val="20301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lnSpc>
                <a:spcPct val="80000"/>
              </a:lnSpc>
              <a:defRPr sz="200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7D96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1135</Words>
  <Application>Microsoft Office PowerPoint</Application>
  <PresentationFormat>Custom</PresentationFormat>
  <Paragraphs>136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 Black</vt:lpstr>
      <vt:lpstr>Gill Sans</vt:lpstr>
      <vt:lpstr>Helvetica Light</vt:lpstr>
      <vt:lpstr>Helvetica Neue</vt:lpstr>
      <vt:lpstr>Helvetica Neue Light</vt:lpstr>
      <vt:lpstr>Helvetica Neue Medium</vt:lpstr>
      <vt:lpstr>Open Sans</vt:lpstr>
      <vt:lpstr>White</vt:lpstr>
      <vt:lpstr>PowerPoint Presentation</vt:lpstr>
      <vt:lpstr>PowerPoint Presentation</vt:lpstr>
      <vt:lpstr>PowerPoint Presentation</vt:lpstr>
      <vt:lpstr>LE DELAWARE</vt:lpstr>
      <vt:lpstr>RÉPUTATION INTERNATIONALE</vt:lpstr>
      <vt:lpstr>REGISTRES PUBLICS</vt:lpstr>
      <vt:lpstr>INVESTISSEMENT REQUIS</vt:lpstr>
      <vt:lpstr>COMPTE BANCAIRE</vt:lpstr>
      <vt:lpstr>SIÈGE SOCIAL</vt:lpstr>
      <vt:lpstr>ACTIONNAIRES ADMINISTATEURS DIRIGEANTS</vt:lpstr>
      <vt:lpstr>LIBERTÉ DES ADMINISTRATEURS</vt:lpstr>
      <vt:lpstr>IMPÔT  CORPORATIF</vt:lpstr>
      <vt:lpstr>IMPÔT PERSONNEL ET TAXE DE VENTE</vt:lpstr>
      <vt:lpstr>DROITS DE SUCCESSION</vt:lpstr>
      <vt:lpstr>LÉGISLATION FAVORABLE</vt:lpstr>
      <vt:lpstr>TRIBUNAL SPÉCIALISÉ</vt:lpstr>
      <vt:lpstr>COÛT DE CRÉATION ET TAXE ANNUELLE</vt:lpstr>
      <vt:lpstr>RAPIDITÉ DE CRÉATION</vt:lpstr>
      <vt:lpstr>FACILITÉ DE CRÉATION</vt:lpstr>
      <vt:lpstr>LE DELAWARE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AUTRES ÉTATS</vt:lpstr>
      <vt:lpstr>PowerPoint Presentation</vt:lpstr>
      <vt:lpstr>COÛTS DE CRÉATION COÛTS ANNUELS COÛTS FISCAUX</vt:lpstr>
      <vt:lpstr>JURIDICTIONS POPULAIRES</vt:lpstr>
      <vt:lpstr>JURIDICTIONS POPULAIRES</vt:lpstr>
      <vt:lpstr>JURIDICTIONS POPULAIRES</vt:lpstr>
      <vt:lpstr>JURIDICTIONS ONÉREUSES</vt:lpstr>
      <vt:lpstr>JURIDICTIONS ONÉREUSES</vt:lpstr>
      <vt:lpstr>JURIDICTIONS ONÉREUSES</vt:lpstr>
      <vt:lpstr>DELAware = NO. 1 CHOIX DE JURIDICTION SOYONS SÉRIEUX !</vt:lpstr>
      <vt:lpstr>PowerPoint Presentation</vt:lpstr>
      <vt:lpstr>PowerPoint Presentation</vt:lpstr>
      <vt:lpstr>▪ Création de sociétés américaines ▪ Dépôt de marques américaines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Vincent Allard</cp:lastModifiedBy>
  <cp:revision>28</cp:revision>
  <dcterms:modified xsi:type="dcterms:W3CDTF">2020-12-02T14:02:05Z</dcterms:modified>
</cp:coreProperties>
</file>